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44"/>
  </p:notesMasterIdLst>
  <p:sldIdLst>
    <p:sldId id="1523" r:id="rId2"/>
    <p:sldId id="1580" r:id="rId3"/>
    <p:sldId id="257" r:id="rId4"/>
    <p:sldId id="279" r:id="rId5"/>
    <p:sldId id="1582" r:id="rId6"/>
    <p:sldId id="1551" r:id="rId7"/>
    <p:sldId id="260" r:id="rId8"/>
    <p:sldId id="1552" r:id="rId9"/>
    <p:sldId id="259" r:id="rId10"/>
    <p:sldId id="1558" r:id="rId11"/>
    <p:sldId id="1557" r:id="rId12"/>
    <p:sldId id="1581" r:id="rId13"/>
    <p:sldId id="1556" r:id="rId14"/>
    <p:sldId id="1555" r:id="rId15"/>
    <p:sldId id="1554" r:id="rId16"/>
    <p:sldId id="1561" r:id="rId17"/>
    <p:sldId id="1560" r:id="rId18"/>
    <p:sldId id="1553" r:id="rId19"/>
    <p:sldId id="1559" r:id="rId20"/>
    <p:sldId id="1573" r:id="rId21"/>
    <p:sldId id="1574" r:id="rId22"/>
    <p:sldId id="1575" r:id="rId23"/>
    <p:sldId id="1570" r:id="rId24"/>
    <p:sldId id="1564" r:id="rId25"/>
    <p:sldId id="1562" r:id="rId26"/>
    <p:sldId id="1563" r:id="rId27"/>
    <p:sldId id="1571" r:id="rId28"/>
    <p:sldId id="1572" r:id="rId29"/>
    <p:sldId id="1569" r:id="rId30"/>
    <p:sldId id="1568" r:id="rId31"/>
    <p:sldId id="1566" r:id="rId32"/>
    <p:sldId id="1576" r:id="rId33"/>
    <p:sldId id="1577" r:id="rId34"/>
    <p:sldId id="1583" r:id="rId35"/>
    <p:sldId id="1585" r:id="rId36"/>
    <p:sldId id="1579" r:id="rId37"/>
    <p:sldId id="1586" r:id="rId38"/>
    <p:sldId id="1588" r:id="rId39"/>
    <p:sldId id="1589" r:id="rId40"/>
    <p:sldId id="1565" r:id="rId41"/>
    <p:sldId id="1578" r:id="rId42"/>
    <p:sldId id="1550" r:id="rId43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45"/>
      <p:bold r:id="rId46"/>
      <p:italic r:id="rId47"/>
      <p:boldItalic r:id="rId48"/>
    </p:embeddedFont>
    <p:embeddedFont>
      <p:font typeface="PT Astra Fact" panose="020B0604020202020204" charset="-52"/>
      <p:regular r:id="rId49"/>
      <p:bold r:id="rId50"/>
      <p:italic r:id="rId51"/>
      <p:boldItalic r:id="rId52"/>
    </p:embeddedFont>
    <p:embeddedFont>
      <p:font typeface="Verdana" panose="020B0604030504040204" pitchFamily="34" charset="0"/>
      <p:regular r:id="rId53"/>
      <p:bold r:id="rId54"/>
      <p:italic r:id="rId55"/>
      <p:boldItalic r:id="rId56"/>
    </p:embeddedFont>
  </p:embeddedFontLst>
  <p:defaultTextStyle>
    <a:defPPr>
      <a:defRPr lang="en-US"/>
    </a:defPPr>
    <a:lvl1pPr marL="0" algn="l" defTabSz="1105557" rtl="0" eaLnBrk="1" latinLnBrk="0" hangingPunct="1">
      <a:defRPr sz="2177" kern="1200">
        <a:solidFill>
          <a:schemeClr val="tx1"/>
        </a:solidFill>
        <a:latin typeface="+mn-lt"/>
        <a:ea typeface="+mn-ea"/>
        <a:cs typeface="+mn-cs"/>
      </a:defRPr>
    </a:lvl1pPr>
    <a:lvl2pPr marL="552777" algn="l" defTabSz="1105557" rtl="0" eaLnBrk="1" latinLnBrk="0" hangingPunct="1">
      <a:defRPr sz="2177" kern="1200">
        <a:solidFill>
          <a:schemeClr val="tx1"/>
        </a:solidFill>
        <a:latin typeface="+mn-lt"/>
        <a:ea typeface="+mn-ea"/>
        <a:cs typeface="+mn-cs"/>
      </a:defRPr>
    </a:lvl2pPr>
    <a:lvl3pPr marL="1105557" algn="l" defTabSz="1105557" rtl="0" eaLnBrk="1" latinLnBrk="0" hangingPunct="1">
      <a:defRPr sz="2177" kern="1200">
        <a:solidFill>
          <a:schemeClr val="tx1"/>
        </a:solidFill>
        <a:latin typeface="+mn-lt"/>
        <a:ea typeface="+mn-ea"/>
        <a:cs typeface="+mn-cs"/>
      </a:defRPr>
    </a:lvl3pPr>
    <a:lvl4pPr marL="1658332" algn="l" defTabSz="1105557" rtl="0" eaLnBrk="1" latinLnBrk="0" hangingPunct="1">
      <a:defRPr sz="2177" kern="1200">
        <a:solidFill>
          <a:schemeClr val="tx1"/>
        </a:solidFill>
        <a:latin typeface="+mn-lt"/>
        <a:ea typeface="+mn-ea"/>
        <a:cs typeface="+mn-cs"/>
      </a:defRPr>
    </a:lvl4pPr>
    <a:lvl5pPr marL="2211110" algn="l" defTabSz="1105557" rtl="0" eaLnBrk="1" latinLnBrk="0" hangingPunct="1">
      <a:defRPr sz="2177" kern="1200">
        <a:solidFill>
          <a:schemeClr val="tx1"/>
        </a:solidFill>
        <a:latin typeface="+mn-lt"/>
        <a:ea typeface="+mn-ea"/>
        <a:cs typeface="+mn-cs"/>
      </a:defRPr>
    </a:lvl5pPr>
    <a:lvl6pPr marL="2763888" algn="l" defTabSz="1105557" rtl="0" eaLnBrk="1" latinLnBrk="0" hangingPunct="1">
      <a:defRPr sz="2177" kern="1200">
        <a:solidFill>
          <a:schemeClr val="tx1"/>
        </a:solidFill>
        <a:latin typeface="+mn-lt"/>
        <a:ea typeface="+mn-ea"/>
        <a:cs typeface="+mn-cs"/>
      </a:defRPr>
    </a:lvl6pPr>
    <a:lvl7pPr marL="3316666" algn="l" defTabSz="1105557" rtl="0" eaLnBrk="1" latinLnBrk="0" hangingPunct="1">
      <a:defRPr sz="2177" kern="1200">
        <a:solidFill>
          <a:schemeClr val="tx1"/>
        </a:solidFill>
        <a:latin typeface="+mn-lt"/>
        <a:ea typeface="+mn-ea"/>
        <a:cs typeface="+mn-cs"/>
      </a:defRPr>
    </a:lvl7pPr>
    <a:lvl8pPr marL="3869443" algn="l" defTabSz="1105557" rtl="0" eaLnBrk="1" latinLnBrk="0" hangingPunct="1">
      <a:defRPr sz="2177" kern="1200">
        <a:solidFill>
          <a:schemeClr val="tx1"/>
        </a:solidFill>
        <a:latin typeface="+mn-lt"/>
        <a:ea typeface="+mn-ea"/>
        <a:cs typeface="+mn-cs"/>
      </a:defRPr>
    </a:lvl8pPr>
    <a:lvl9pPr marL="4422219" algn="l" defTabSz="1105557" rtl="0" eaLnBrk="1" latinLnBrk="0" hangingPunct="1">
      <a:defRPr sz="217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1F1F"/>
    <a:srgbClr val="390C2B"/>
    <a:srgbClr val="FFFFFF"/>
    <a:srgbClr val="FFC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92" autoAdjust="0"/>
    <p:restoredTop sz="97571" autoAdjust="0"/>
  </p:normalViewPr>
  <p:slideViewPr>
    <p:cSldViewPr snapToGrid="0">
      <p:cViewPr varScale="1">
        <p:scale>
          <a:sx n="334" d="100"/>
          <a:sy n="334" d="100"/>
        </p:scale>
        <p:origin x="852" y="2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97" d="100"/>
          <a:sy n="197" d="100"/>
        </p:scale>
        <p:origin x="6150" y="15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6225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endParaRPr lang="ru-RU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310BB3-8BD1-4FD3-9AC8-BE3AE76A8AA0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8009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91432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258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4577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95998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55085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61946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37889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25825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43031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8462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39310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11093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50643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94633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80926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032197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04762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92830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19107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55101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5181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84b0103b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84b0103b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91007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None/>
            </a:pPr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986318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1539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0234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64634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49377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640021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16480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311624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8724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86156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25643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8304d4351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8304d4351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6798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37611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84e44cff1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84e44cff1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4e44cff1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4e44cff1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6671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84b0103be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84b0103be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4376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EA02A-D247-204D-9C56-55B10A069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39" y="1989191"/>
            <a:ext cx="6888955" cy="1625059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algn="l" defTabSz="81261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536"/>
              </a:spcAft>
              <a:buNone/>
              <a:defRPr lang="en-US" sz="2858" b="1" kern="1200" noProof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DB52F0-6572-4EF4-83E1-D86B1B4F8B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39" y="3829537"/>
            <a:ext cx="6888954" cy="911329"/>
          </a:xfrm>
        </p:spPr>
        <p:txBody>
          <a:bodyPr>
            <a:noAutofit/>
          </a:bodyPr>
          <a:lstStyle>
            <a:lvl1pPr>
              <a:defRPr sz="1429"/>
            </a:lvl1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goes here…</a:t>
            </a:r>
          </a:p>
        </p:txBody>
      </p:sp>
    </p:spTree>
    <p:extLst>
      <p:ext uri="{BB962C8B-B14F-4D97-AF65-F5344CB8AC3E}">
        <p14:creationId xmlns:p14="http://schemas.microsoft.com/office/powerpoint/2010/main" val="200855451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_blac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EA02A-D247-204D-9C56-55B10A069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806" y="1989192"/>
            <a:ext cx="6790067" cy="1625059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marL="0" algn="l" defTabSz="81261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536"/>
              </a:spcAft>
              <a:buNone/>
              <a:defRPr lang="en-US" sz="2858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DB52F0-6572-4EF4-83E1-D86B1B4F8B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3806" y="3829538"/>
            <a:ext cx="6790066" cy="960476"/>
          </a:xfrm>
        </p:spPr>
        <p:txBody>
          <a:bodyPr>
            <a:noAutofit/>
          </a:bodyPr>
          <a:lstStyle>
            <a:lvl1pPr>
              <a:defRPr sz="1429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goes here…</a:t>
            </a:r>
          </a:p>
        </p:txBody>
      </p:sp>
    </p:spTree>
    <p:extLst>
      <p:ext uri="{BB962C8B-B14F-4D97-AF65-F5344CB8AC3E}">
        <p14:creationId xmlns:p14="http://schemas.microsoft.com/office/powerpoint/2010/main" val="55251661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_blac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EA02A-D247-204D-9C56-55B10A069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89" y="3106656"/>
            <a:ext cx="6634933" cy="1625059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algn="l" defTabSz="81261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536"/>
              </a:spcAft>
              <a:buNone/>
              <a:defRPr lang="en-US" sz="2143" b="1" kern="1200" noProof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DB52F0-6572-4EF4-83E1-D86B1B4F8B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0389" y="1994752"/>
            <a:ext cx="6634932" cy="960476"/>
          </a:xfrm>
        </p:spPr>
        <p:txBody>
          <a:bodyPr anchor="b" anchorCtr="0">
            <a:noAutofit/>
          </a:bodyPr>
          <a:lstStyle>
            <a:lvl1pPr>
              <a:defRPr sz="1429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err="1"/>
              <a:t>Subheader</a:t>
            </a:r>
            <a:r>
              <a:rPr lang="en-US" dirty="0"/>
              <a:t> goes here…</a:t>
            </a:r>
          </a:p>
        </p:txBody>
      </p:sp>
      <p:sp>
        <p:nvSpPr>
          <p:cNvPr id="5" name="Graphic 20">
            <a:extLst>
              <a:ext uri="{FF2B5EF4-FFF2-40B4-BE49-F238E27FC236}">
                <a16:creationId xmlns:a16="http://schemas.microsoft.com/office/drawing/2014/main" id="{CE895EB5-DF92-40D6-A2AF-B9A265F5CAA5}"/>
              </a:ext>
            </a:extLst>
          </p:cNvPr>
          <p:cNvSpPr/>
          <p:nvPr/>
        </p:nvSpPr>
        <p:spPr>
          <a:xfrm>
            <a:off x="476444" y="3153306"/>
            <a:ext cx="293031" cy="293041"/>
          </a:xfrm>
          <a:custGeom>
            <a:avLst/>
            <a:gdLst>
              <a:gd name="connsiteX0" fmla="*/ 5413229 w 5759450"/>
              <a:gd name="connsiteY0" fmla="*/ 2533504 h 5759450"/>
              <a:gd name="connsiteX1" fmla="*/ 3715559 w 5759450"/>
              <a:gd name="connsiteY1" fmla="*/ 2533504 h 5759450"/>
              <a:gd name="connsiteX2" fmla="*/ 4916000 w 5759450"/>
              <a:gd name="connsiteY2" fmla="*/ 1333063 h 5759450"/>
              <a:gd name="connsiteX3" fmla="*/ 4916000 w 5759450"/>
              <a:gd name="connsiteY3" fmla="*/ 843450 h 5759450"/>
              <a:gd name="connsiteX4" fmla="*/ 4426388 w 5759450"/>
              <a:gd name="connsiteY4" fmla="*/ 843450 h 5759450"/>
              <a:gd name="connsiteX5" fmla="*/ 3225947 w 5759450"/>
              <a:gd name="connsiteY5" fmla="*/ 2043891 h 5759450"/>
              <a:gd name="connsiteX6" fmla="*/ 3225947 w 5759450"/>
              <a:gd name="connsiteY6" fmla="*/ 346221 h 5759450"/>
              <a:gd name="connsiteX7" fmla="*/ 2879725 w 5759450"/>
              <a:gd name="connsiteY7" fmla="*/ 0 h 5759450"/>
              <a:gd name="connsiteX8" fmla="*/ 2879725 w 5759450"/>
              <a:gd name="connsiteY8" fmla="*/ 0 h 5759450"/>
              <a:gd name="connsiteX9" fmla="*/ 2533504 w 5759450"/>
              <a:gd name="connsiteY9" fmla="*/ 346221 h 5759450"/>
              <a:gd name="connsiteX10" fmla="*/ 2533504 w 5759450"/>
              <a:gd name="connsiteY10" fmla="*/ 2043891 h 5759450"/>
              <a:gd name="connsiteX11" fmla="*/ 1333063 w 5759450"/>
              <a:gd name="connsiteY11" fmla="*/ 843450 h 5759450"/>
              <a:gd name="connsiteX12" fmla="*/ 843450 w 5759450"/>
              <a:gd name="connsiteY12" fmla="*/ 843450 h 5759450"/>
              <a:gd name="connsiteX13" fmla="*/ 843450 w 5759450"/>
              <a:gd name="connsiteY13" fmla="*/ 1333063 h 5759450"/>
              <a:gd name="connsiteX14" fmla="*/ 2043891 w 5759450"/>
              <a:gd name="connsiteY14" fmla="*/ 2533504 h 5759450"/>
              <a:gd name="connsiteX15" fmla="*/ 346221 w 5759450"/>
              <a:gd name="connsiteY15" fmla="*/ 2533504 h 5759450"/>
              <a:gd name="connsiteX16" fmla="*/ 0 w 5759450"/>
              <a:gd name="connsiteY16" fmla="*/ 2879725 h 5759450"/>
              <a:gd name="connsiteX17" fmla="*/ 346221 w 5759450"/>
              <a:gd name="connsiteY17" fmla="*/ 3225947 h 5759450"/>
              <a:gd name="connsiteX18" fmla="*/ 2043891 w 5759450"/>
              <a:gd name="connsiteY18" fmla="*/ 3225947 h 5759450"/>
              <a:gd name="connsiteX19" fmla="*/ 843450 w 5759450"/>
              <a:gd name="connsiteY19" fmla="*/ 4426388 h 5759450"/>
              <a:gd name="connsiteX20" fmla="*/ 843450 w 5759450"/>
              <a:gd name="connsiteY20" fmla="*/ 4916000 h 5759450"/>
              <a:gd name="connsiteX21" fmla="*/ 843450 w 5759450"/>
              <a:gd name="connsiteY21" fmla="*/ 4916000 h 5759450"/>
              <a:gd name="connsiteX22" fmla="*/ 1333063 w 5759450"/>
              <a:gd name="connsiteY22" fmla="*/ 4916000 h 5759450"/>
              <a:gd name="connsiteX23" fmla="*/ 2533504 w 5759450"/>
              <a:gd name="connsiteY23" fmla="*/ 3715559 h 5759450"/>
              <a:gd name="connsiteX24" fmla="*/ 2533504 w 5759450"/>
              <a:gd name="connsiteY24" fmla="*/ 5413229 h 5759450"/>
              <a:gd name="connsiteX25" fmla="*/ 2879725 w 5759450"/>
              <a:gd name="connsiteY25" fmla="*/ 5759450 h 5759450"/>
              <a:gd name="connsiteX26" fmla="*/ 2879725 w 5759450"/>
              <a:gd name="connsiteY26" fmla="*/ 5759450 h 5759450"/>
              <a:gd name="connsiteX27" fmla="*/ 3225947 w 5759450"/>
              <a:gd name="connsiteY27" fmla="*/ 5413229 h 5759450"/>
              <a:gd name="connsiteX28" fmla="*/ 3225947 w 5759450"/>
              <a:gd name="connsiteY28" fmla="*/ 3715559 h 5759450"/>
              <a:gd name="connsiteX29" fmla="*/ 4426388 w 5759450"/>
              <a:gd name="connsiteY29" fmla="*/ 4916000 h 5759450"/>
              <a:gd name="connsiteX30" fmla="*/ 4916000 w 5759450"/>
              <a:gd name="connsiteY30" fmla="*/ 4916000 h 5759450"/>
              <a:gd name="connsiteX31" fmla="*/ 4916000 w 5759450"/>
              <a:gd name="connsiteY31" fmla="*/ 4916000 h 5759450"/>
              <a:gd name="connsiteX32" fmla="*/ 4916000 w 5759450"/>
              <a:gd name="connsiteY32" fmla="*/ 4426388 h 5759450"/>
              <a:gd name="connsiteX33" fmla="*/ 3715559 w 5759450"/>
              <a:gd name="connsiteY33" fmla="*/ 3225947 h 5759450"/>
              <a:gd name="connsiteX34" fmla="*/ 5413229 w 5759450"/>
              <a:gd name="connsiteY34" fmla="*/ 3225947 h 5759450"/>
              <a:gd name="connsiteX35" fmla="*/ 5759450 w 5759450"/>
              <a:gd name="connsiteY35" fmla="*/ 2879725 h 5759450"/>
              <a:gd name="connsiteX36" fmla="*/ 5413229 w 5759450"/>
              <a:gd name="connsiteY36" fmla="*/ 2533504 h 575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759450" h="5759450">
                <a:moveTo>
                  <a:pt x="5413229" y="2533504"/>
                </a:moveTo>
                <a:lnTo>
                  <a:pt x="3715559" y="2533504"/>
                </a:lnTo>
                <a:lnTo>
                  <a:pt x="4916000" y="1333063"/>
                </a:lnTo>
                <a:cubicBezTo>
                  <a:pt x="5051240" y="1197882"/>
                  <a:pt x="5051240" y="978631"/>
                  <a:pt x="4916000" y="843450"/>
                </a:cubicBezTo>
                <a:cubicBezTo>
                  <a:pt x="4780820" y="708270"/>
                  <a:pt x="4561568" y="708270"/>
                  <a:pt x="4426388" y="843450"/>
                </a:cubicBezTo>
                <a:lnTo>
                  <a:pt x="3225947" y="2043891"/>
                </a:lnTo>
                <a:lnTo>
                  <a:pt x="3225947" y="346221"/>
                </a:lnTo>
                <a:cubicBezTo>
                  <a:pt x="3225947" y="154993"/>
                  <a:pt x="3070953" y="0"/>
                  <a:pt x="2879725" y="0"/>
                </a:cubicBezTo>
                <a:lnTo>
                  <a:pt x="2879725" y="0"/>
                </a:lnTo>
                <a:cubicBezTo>
                  <a:pt x="2688497" y="0"/>
                  <a:pt x="2533504" y="154993"/>
                  <a:pt x="2533504" y="346221"/>
                </a:cubicBezTo>
                <a:lnTo>
                  <a:pt x="2533504" y="2043891"/>
                </a:lnTo>
                <a:lnTo>
                  <a:pt x="1333063" y="843450"/>
                </a:lnTo>
                <a:cubicBezTo>
                  <a:pt x="1197882" y="708270"/>
                  <a:pt x="978631" y="708270"/>
                  <a:pt x="843450" y="843450"/>
                </a:cubicBezTo>
                <a:cubicBezTo>
                  <a:pt x="708210" y="978631"/>
                  <a:pt x="708210" y="1197882"/>
                  <a:pt x="843450" y="1333063"/>
                </a:cubicBezTo>
                <a:lnTo>
                  <a:pt x="2043891" y="2533504"/>
                </a:lnTo>
                <a:lnTo>
                  <a:pt x="346221" y="2533504"/>
                </a:lnTo>
                <a:cubicBezTo>
                  <a:pt x="154993" y="2533504"/>
                  <a:pt x="0" y="2688497"/>
                  <a:pt x="0" y="2879725"/>
                </a:cubicBezTo>
                <a:cubicBezTo>
                  <a:pt x="0" y="3070953"/>
                  <a:pt x="154993" y="3225947"/>
                  <a:pt x="346221" y="3225947"/>
                </a:cubicBezTo>
                <a:lnTo>
                  <a:pt x="2043891" y="3225947"/>
                </a:lnTo>
                <a:lnTo>
                  <a:pt x="843450" y="4426388"/>
                </a:lnTo>
                <a:cubicBezTo>
                  <a:pt x="708210" y="4561627"/>
                  <a:pt x="708210" y="4780820"/>
                  <a:pt x="843450" y="4916000"/>
                </a:cubicBezTo>
                <a:lnTo>
                  <a:pt x="843450" y="4916000"/>
                </a:lnTo>
                <a:cubicBezTo>
                  <a:pt x="978631" y="5051240"/>
                  <a:pt x="1197882" y="5051240"/>
                  <a:pt x="1333063" y="4916000"/>
                </a:cubicBezTo>
                <a:lnTo>
                  <a:pt x="2533504" y="3715559"/>
                </a:lnTo>
                <a:lnTo>
                  <a:pt x="2533504" y="5413229"/>
                </a:lnTo>
                <a:cubicBezTo>
                  <a:pt x="2533504" y="5604457"/>
                  <a:pt x="2688497" y="5759450"/>
                  <a:pt x="2879725" y="5759450"/>
                </a:cubicBezTo>
                <a:lnTo>
                  <a:pt x="2879725" y="5759450"/>
                </a:lnTo>
                <a:cubicBezTo>
                  <a:pt x="3070953" y="5759450"/>
                  <a:pt x="3225947" y="5604457"/>
                  <a:pt x="3225947" y="5413229"/>
                </a:cubicBezTo>
                <a:lnTo>
                  <a:pt x="3225947" y="3715559"/>
                </a:lnTo>
                <a:lnTo>
                  <a:pt x="4426388" y="4916000"/>
                </a:lnTo>
                <a:cubicBezTo>
                  <a:pt x="4561568" y="5051181"/>
                  <a:pt x="4780820" y="5051181"/>
                  <a:pt x="4916000" y="4916000"/>
                </a:cubicBezTo>
                <a:lnTo>
                  <a:pt x="4916000" y="4916000"/>
                </a:lnTo>
                <a:cubicBezTo>
                  <a:pt x="5051240" y="4780760"/>
                  <a:pt x="5051240" y="4561568"/>
                  <a:pt x="4916000" y="4426388"/>
                </a:cubicBezTo>
                <a:lnTo>
                  <a:pt x="3715559" y="3225947"/>
                </a:lnTo>
                <a:lnTo>
                  <a:pt x="5413229" y="3225947"/>
                </a:lnTo>
                <a:cubicBezTo>
                  <a:pt x="5604457" y="3225947"/>
                  <a:pt x="5759450" y="3070953"/>
                  <a:pt x="5759450" y="2879725"/>
                </a:cubicBezTo>
                <a:cubicBezTo>
                  <a:pt x="5759450" y="2688497"/>
                  <a:pt x="5604457" y="2533504"/>
                  <a:pt x="5413229" y="2533504"/>
                </a:cubicBezTo>
              </a:path>
            </a:pathLst>
          </a:custGeom>
          <a:solidFill>
            <a:schemeClr val="accent2"/>
          </a:solidFill>
          <a:ln w="594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5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FA48120-BAC8-44AB-8DB4-790CBBA99AAF}"/>
              </a:ext>
            </a:extLst>
          </p:cNvPr>
          <p:cNvGrpSpPr/>
          <p:nvPr/>
        </p:nvGrpSpPr>
        <p:grpSpPr>
          <a:xfrm>
            <a:off x="8203088" y="480793"/>
            <a:ext cx="565970" cy="223781"/>
            <a:chOff x="2108783" y="1009650"/>
            <a:chExt cx="2642520" cy="1044797"/>
          </a:xfrm>
          <a:solidFill>
            <a:schemeClr val="bg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FF7F9C8-A2D8-4237-99E3-436E03A164B0}"/>
                </a:ext>
              </a:extLst>
            </p:cNvPr>
            <p:cNvSpPr/>
            <p:nvPr/>
          </p:nvSpPr>
          <p:spPr>
            <a:xfrm>
              <a:off x="3645260" y="1439703"/>
              <a:ext cx="245840" cy="614552"/>
            </a:xfrm>
            <a:custGeom>
              <a:avLst/>
              <a:gdLst>
                <a:gd name="connsiteX0" fmla="*/ 122873 w 245840"/>
                <a:gd name="connsiteY0" fmla="*/ 0 h 614552"/>
                <a:gd name="connsiteX1" fmla="*/ 0 w 245840"/>
                <a:gd name="connsiteY1" fmla="*/ 0 h 614552"/>
                <a:gd name="connsiteX2" fmla="*/ 0 w 245840"/>
                <a:gd name="connsiteY2" fmla="*/ 368713 h 614552"/>
                <a:gd name="connsiteX3" fmla="*/ 245840 w 245840"/>
                <a:gd name="connsiteY3" fmla="*/ 614553 h 614552"/>
                <a:gd name="connsiteX4" fmla="*/ 245840 w 245840"/>
                <a:gd name="connsiteY4" fmla="*/ 491776 h 614552"/>
                <a:gd name="connsiteX5" fmla="*/ 122968 w 245840"/>
                <a:gd name="connsiteY5" fmla="*/ 368903 h 614552"/>
                <a:gd name="connsiteX6" fmla="*/ 122968 w 245840"/>
                <a:gd name="connsiteY6" fmla="*/ 246031 h 614552"/>
                <a:gd name="connsiteX7" fmla="*/ 245840 w 245840"/>
                <a:gd name="connsiteY7" fmla="*/ 246031 h 614552"/>
                <a:gd name="connsiteX8" fmla="*/ 245840 w 245840"/>
                <a:gd name="connsiteY8" fmla="*/ 123158 h 614552"/>
                <a:gd name="connsiteX9" fmla="*/ 122968 w 245840"/>
                <a:gd name="connsiteY9" fmla="*/ 123158 h 614552"/>
                <a:gd name="connsiteX10" fmla="*/ 122968 w 245840"/>
                <a:gd name="connsiteY10" fmla="*/ 95 h 614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840" h="614552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50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6531E2-FC0C-4FC5-81CD-5A9BFC07A6E6}"/>
                </a:ext>
              </a:extLst>
            </p:cNvPr>
            <p:cNvSpPr/>
            <p:nvPr/>
          </p:nvSpPr>
          <p:spPr>
            <a:xfrm>
              <a:off x="3952441" y="1562671"/>
              <a:ext cx="491680" cy="491680"/>
            </a:xfrm>
            <a:custGeom>
              <a:avLst/>
              <a:gdLst>
                <a:gd name="connsiteX0" fmla="*/ 245840 w 491680"/>
                <a:gd name="connsiteY0" fmla="*/ 368713 h 491680"/>
                <a:gd name="connsiteX1" fmla="*/ 122968 w 491680"/>
                <a:gd name="connsiteY1" fmla="*/ 245840 h 491680"/>
                <a:gd name="connsiteX2" fmla="*/ 245840 w 491680"/>
                <a:gd name="connsiteY2" fmla="*/ 122968 h 491680"/>
                <a:gd name="connsiteX3" fmla="*/ 368713 w 491680"/>
                <a:gd name="connsiteY3" fmla="*/ 245840 h 491680"/>
                <a:gd name="connsiteX4" fmla="*/ 245840 w 491680"/>
                <a:gd name="connsiteY4" fmla="*/ 368713 h 491680"/>
                <a:gd name="connsiteX5" fmla="*/ 245840 w 491680"/>
                <a:gd name="connsiteY5" fmla="*/ 0 h 491680"/>
                <a:gd name="connsiteX6" fmla="*/ 0 w 491680"/>
                <a:gd name="connsiteY6" fmla="*/ 245840 h 491680"/>
                <a:gd name="connsiteX7" fmla="*/ 245840 w 491680"/>
                <a:gd name="connsiteY7" fmla="*/ 491681 h 491680"/>
                <a:gd name="connsiteX8" fmla="*/ 491680 w 491680"/>
                <a:gd name="connsiteY8" fmla="*/ 245840 h 491680"/>
                <a:gd name="connsiteX9" fmla="*/ 245840 w 491680"/>
                <a:gd name="connsiteY9" fmla="*/ 0 h 49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1680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5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154E8AA-1AC4-4A92-B53E-425DEAE6173C}"/>
                </a:ext>
              </a:extLst>
            </p:cNvPr>
            <p:cNvSpPr/>
            <p:nvPr/>
          </p:nvSpPr>
          <p:spPr>
            <a:xfrm>
              <a:off x="4505463" y="1562862"/>
              <a:ext cx="245840" cy="491585"/>
            </a:xfrm>
            <a:custGeom>
              <a:avLst/>
              <a:gdLst>
                <a:gd name="connsiteX0" fmla="*/ 95 w 245840"/>
                <a:gd name="connsiteY0" fmla="*/ 245745 h 491585"/>
                <a:gd name="connsiteX1" fmla="*/ 95 w 245840"/>
                <a:gd name="connsiteY1" fmla="*/ 491585 h 491585"/>
                <a:gd name="connsiteX2" fmla="*/ 122968 w 245840"/>
                <a:gd name="connsiteY2" fmla="*/ 491585 h 491585"/>
                <a:gd name="connsiteX3" fmla="*/ 122968 w 245840"/>
                <a:gd name="connsiteY3" fmla="*/ 245745 h 491585"/>
                <a:gd name="connsiteX4" fmla="*/ 245840 w 245840"/>
                <a:gd name="connsiteY4" fmla="*/ 122873 h 491585"/>
                <a:gd name="connsiteX5" fmla="*/ 245840 w 245840"/>
                <a:gd name="connsiteY5" fmla="*/ 0 h 491585"/>
                <a:gd name="connsiteX6" fmla="*/ 0 w 245840"/>
                <a:gd name="connsiteY6" fmla="*/ 245840 h 491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840" h="491585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50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BA3A230-6604-4712-9A84-59D9E9765A1C}"/>
                </a:ext>
              </a:extLst>
            </p:cNvPr>
            <p:cNvSpPr/>
            <p:nvPr/>
          </p:nvSpPr>
          <p:spPr>
            <a:xfrm>
              <a:off x="2538931" y="1562671"/>
              <a:ext cx="491585" cy="491680"/>
            </a:xfrm>
            <a:custGeom>
              <a:avLst/>
              <a:gdLst>
                <a:gd name="connsiteX0" fmla="*/ 245840 w 491585"/>
                <a:gd name="connsiteY0" fmla="*/ 368713 h 491680"/>
                <a:gd name="connsiteX1" fmla="*/ 122968 w 491585"/>
                <a:gd name="connsiteY1" fmla="*/ 245840 h 491680"/>
                <a:gd name="connsiteX2" fmla="*/ 245840 w 491585"/>
                <a:gd name="connsiteY2" fmla="*/ 122968 h 491680"/>
                <a:gd name="connsiteX3" fmla="*/ 368713 w 491585"/>
                <a:gd name="connsiteY3" fmla="*/ 245840 h 491680"/>
                <a:gd name="connsiteX4" fmla="*/ 245840 w 491585"/>
                <a:gd name="connsiteY4" fmla="*/ 368713 h 491680"/>
                <a:gd name="connsiteX5" fmla="*/ 245840 w 491585"/>
                <a:gd name="connsiteY5" fmla="*/ 0 h 491680"/>
                <a:gd name="connsiteX6" fmla="*/ 0 w 491585"/>
                <a:gd name="connsiteY6" fmla="*/ 245840 h 491680"/>
                <a:gd name="connsiteX7" fmla="*/ 245840 w 491585"/>
                <a:gd name="connsiteY7" fmla="*/ 491681 h 491680"/>
                <a:gd name="connsiteX8" fmla="*/ 368713 w 491585"/>
                <a:gd name="connsiteY8" fmla="*/ 458533 h 491680"/>
                <a:gd name="connsiteX9" fmla="*/ 368713 w 491585"/>
                <a:gd name="connsiteY9" fmla="*/ 491681 h 491680"/>
                <a:gd name="connsiteX10" fmla="*/ 491585 w 491585"/>
                <a:gd name="connsiteY10" fmla="*/ 491681 h 491680"/>
                <a:gd name="connsiteX11" fmla="*/ 491585 w 491585"/>
                <a:gd name="connsiteY11" fmla="*/ 245840 h 491680"/>
                <a:gd name="connsiteX12" fmla="*/ 245745 w 491585"/>
                <a:gd name="connsiteY12" fmla="*/ 0 h 49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585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5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E2020D9-366D-4C8A-A5F2-F4F2639B2335}"/>
                </a:ext>
              </a:extLst>
            </p:cNvPr>
            <p:cNvSpPr/>
            <p:nvPr/>
          </p:nvSpPr>
          <p:spPr>
            <a:xfrm>
              <a:off x="3092048" y="1562766"/>
              <a:ext cx="491585" cy="491680"/>
            </a:xfrm>
            <a:custGeom>
              <a:avLst/>
              <a:gdLst>
                <a:gd name="connsiteX0" fmla="*/ 245840 w 491585"/>
                <a:gd name="connsiteY0" fmla="*/ 0 h 491680"/>
                <a:gd name="connsiteX1" fmla="*/ 0 w 491585"/>
                <a:gd name="connsiteY1" fmla="*/ 245840 h 491680"/>
                <a:gd name="connsiteX2" fmla="*/ 0 w 491585"/>
                <a:gd name="connsiteY2" fmla="*/ 491681 h 491680"/>
                <a:gd name="connsiteX3" fmla="*/ 122872 w 491585"/>
                <a:gd name="connsiteY3" fmla="*/ 491681 h 491680"/>
                <a:gd name="connsiteX4" fmla="*/ 122872 w 491585"/>
                <a:gd name="connsiteY4" fmla="*/ 245840 h 491680"/>
                <a:gd name="connsiteX5" fmla="*/ 245840 w 491585"/>
                <a:gd name="connsiteY5" fmla="*/ 122968 h 491680"/>
                <a:gd name="connsiteX6" fmla="*/ 368713 w 491585"/>
                <a:gd name="connsiteY6" fmla="*/ 245840 h 491680"/>
                <a:gd name="connsiteX7" fmla="*/ 368713 w 491585"/>
                <a:gd name="connsiteY7" fmla="*/ 491681 h 491680"/>
                <a:gd name="connsiteX8" fmla="*/ 491585 w 491585"/>
                <a:gd name="connsiteY8" fmla="*/ 491681 h 491680"/>
                <a:gd name="connsiteX9" fmla="*/ 491585 w 491585"/>
                <a:gd name="connsiteY9" fmla="*/ 245840 h 491680"/>
                <a:gd name="connsiteX10" fmla="*/ 245745 w 491585"/>
                <a:gd name="connsiteY10" fmla="*/ 0 h 49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1585" h="49168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5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1786500-4C68-4BAF-BA05-23BDED6B72D9}"/>
                </a:ext>
              </a:extLst>
            </p:cNvPr>
            <p:cNvSpPr/>
            <p:nvPr/>
          </p:nvSpPr>
          <p:spPr>
            <a:xfrm>
              <a:off x="2108783" y="1439894"/>
              <a:ext cx="368712" cy="614457"/>
            </a:xfrm>
            <a:custGeom>
              <a:avLst/>
              <a:gdLst>
                <a:gd name="connsiteX0" fmla="*/ 184404 w 368712"/>
                <a:gd name="connsiteY0" fmla="*/ 0 h 614457"/>
                <a:gd name="connsiteX1" fmla="*/ 122968 w 368712"/>
                <a:gd name="connsiteY1" fmla="*/ 0 h 614457"/>
                <a:gd name="connsiteX2" fmla="*/ 122968 w 368712"/>
                <a:gd name="connsiteY2" fmla="*/ 122873 h 614457"/>
                <a:gd name="connsiteX3" fmla="*/ 0 w 368712"/>
                <a:gd name="connsiteY3" fmla="*/ 122873 h 614457"/>
                <a:gd name="connsiteX4" fmla="*/ 36005 w 368712"/>
                <a:gd name="connsiteY4" fmla="*/ 209741 h 614457"/>
                <a:gd name="connsiteX5" fmla="*/ 122873 w 368712"/>
                <a:gd name="connsiteY5" fmla="*/ 245745 h 614457"/>
                <a:gd name="connsiteX6" fmla="*/ 122873 w 368712"/>
                <a:gd name="connsiteY6" fmla="*/ 368618 h 614457"/>
                <a:gd name="connsiteX7" fmla="*/ 368713 w 368712"/>
                <a:gd name="connsiteY7" fmla="*/ 614458 h 614457"/>
                <a:gd name="connsiteX8" fmla="*/ 368713 w 368712"/>
                <a:gd name="connsiteY8" fmla="*/ 491585 h 614457"/>
                <a:gd name="connsiteX9" fmla="*/ 245840 w 368712"/>
                <a:gd name="connsiteY9" fmla="*/ 368713 h 614457"/>
                <a:gd name="connsiteX10" fmla="*/ 245840 w 368712"/>
                <a:gd name="connsiteY10" fmla="*/ 245840 h 614457"/>
                <a:gd name="connsiteX11" fmla="*/ 368713 w 368712"/>
                <a:gd name="connsiteY11" fmla="*/ 245840 h 614457"/>
                <a:gd name="connsiteX12" fmla="*/ 368713 w 368712"/>
                <a:gd name="connsiteY12" fmla="*/ 184404 h 614457"/>
                <a:gd name="connsiteX13" fmla="*/ 184309 w 368712"/>
                <a:gd name="connsiteY13" fmla="*/ 0 h 6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8712" h="614457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5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CC3B57F-E462-48C6-AE48-0A297E156E6F}"/>
                </a:ext>
              </a:extLst>
            </p:cNvPr>
            <p:cNvSpPr/>
            <p:nvPr/>
          </p:nvSpPr>
          <p:spPr>
            <a:xfrm>
              <a:off x="2415583" y="1377886"/>
              <a:ext cx="123825" cy="123825"/>
            </a:xfrm>
            <a:custGeom>
              <a:avLst/>
              <a:gdLst>
                <a:gd name="connsiteX0" fmla="*/ 61913 w 123825"/>
                <a:gd name="connsiteY0" fmla="*/ 0 h 123825"/>
                <a:gd name="connsiteX1" fmla="*/ 0 w 123825"/>
                <a:gd name="connsiteY1" fmla="*/ 61913 h 123825"/>
                <a:gd name="connsiteX2" fmla="*/ 61913 w 123825"/>
                <a:gd name="connsiteY2" fmla="*/ 123825 h 123825"/>
                <a:gd name="connsiteX3" fmla="*/ 123825 w 123825"/>
                <a:gd name="connsiteY3" fmla="*/ 61913 h 123825"/>
                <a:gd name="connsiteX4" fmla="*/ 61913 w 123825"/>
                <a:gd name="connsiteY4" fmla="*/ 0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5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D3DE0CE-7086-447A-A2E2-D01A1239634E}"/>
                </a:ext>
              </a:extLst>
            </p:cNvPr>
            <p:cNvSpPr/>
            <p:nvPr/>
          </p:nvSpPr>
          <p:spPr>
            <a:xfrm>
              <a:off x="2231750" y="1009650"/>
              <a:ext cx="983265" cy="623220"/>
            </a:xfrm>
            <a:custGeom>
              <a:avLst/>
              <a:gdLst>
                <a:gd name="connsiteX0" fmla="*/ 983266 w 983265"/>
                <a:gd name="connsiteY0" fmla="*/ 184404 h 623220"/>
                <a:gd name="connsiteX1" fmla="*/ 983266 w 983265"/>
                <a:gd name="connsiteY1" fmla="*/ 308134 h 623220"/>
                <a:gd name="connsiteX2" fmla="*/ 982980 w 983265"/>
                <a:gd name="connsiteY2" fmla="*/ 318611 h 623220"/>
                <a:gd name="connsiteX3" fmla="*/ 982599 w 983265"/>
                <a:gd name="connsiteY3" fmla="*/ 327565 h 623220"/>
                <a:gd name="connsiteX4" fmla="*/ 981647 w 983265"/>
                <a:gd name="connsiteY4" fmla="*/ 340805 h 623220"/>
                <a:gd name="connsiteX5" fmla="*/ 980980 w 983265"/>
                <a:gd name="connsiteY5" fmla="*/ 347472 h 623220"/>
                <a:gd name="connsiteX6" fmla="*/ 979265 w 983265"/>
                <a:gd name="connsiteY6" fmla="*/ 361569 h 623220"/>
                <a:gd name="connsiteX7" fmla="*/ 978503 w 983265"/>
                <a:gd name="connsiteY7" fmla="*/ 366236 h 623220"/>
                <a:gd name="connsiteX8" fmla="*/ 975646 w 983265"/>
                <a:gd name="connsiteY8" fmla="*/ 381762 h 623220"/>
                <a:gd name="connsiteX9" fmla="*/ 975551 w 983265"/>
                <a:gd name="connsiteY9" fmla="*/ 382715 h 623220"/>
                <a:gd name="connsiteX10" fmla="*/ 830199 w 983265"/>
                <a:gd name="connsiteY10" fmla="*/ 607028 h 623220"/>
                <a:gd name="connsiteX11" fmla="*/ 830104 w 983265"/>
                <a:gd name="connsiteY11" fmla="*/ 606647 h 623220"/>
                <a:gd name="connsiteX12" fmla="*/ 805148 w 983265"/>
                <a:gd name="connsiteY12" fmla="*/ 623221 h 623220"/>
                <a:gd name="connsiteX13" fmla="*/ 709517 w 983265"/>
                <a:gd name="connsiteY13" fmla="*/ 534353 h 623220"/>
                <a:gd name="connsiteX14" fmla="*/ 858965 w 983265"/>
                <a:gd name="connsiteY14" fmla="*/ 333185 h 623220"/>
                <a:gd name="connsiteX15" fmla="*/ 859060 w 983265"/>
                <a:gd name="connsiteY15" fmla="*/ 332232 h 623220"/>
                <a:gd name="connsiteX16" fmla="*/ 860298 w 983265"/>
                <a:gd name="connsiteY16" fmla="*/ 307658 h 623220"/>
                <a:gd name="connsiteX17" fmla="*/ 859822 w 983265"/>
                <a:gd name="connsiteY17" fmla="*/ 184404 h 623220"/>
                <a:gd name="connsiteX18" fmla="*/ 798862 w 983265"/>
                <a:gd name="connsiteY18" fmla="*/ 123444 h 623220"/>
                <a:gd name="connsiteX19" fmla="*/ 383096 w 983265"/>
                <a:gd name="connsiteY19" fmla="*/ 123444 h 623220"/>
                <a:gd name="connsiteX20" fmla="*/ 379190 w 983265"/>
                <a:gd name="connsiteY20" fmla="*/ 123158 h 623220"/>
                <a:gd name="connsiteX21" fmla="*/ 368713 w 983265"/>
                <a:gd name="connsiteY21" fmla="*/ 122873 h 623220"/>
                <a:gd name="connsiteX22" fmla="*/ 122873 w 983265"/>
                <a:gd name="connsiteY22" fmla="*/ 368713 h 623220"/>
                <a:gd name="connsiteX23" fmla="*/ 0 w 983265"/>
                <a:gd name="connsiteY23" fmla="*/ 368713 h 623220"/>
                <a:gd name="connsiteX24" fmla="*/ 368713 w 983265"/>
                <a:gd name="connsiteY24" fmla="*/ 0 h 623220"/>
                <a:gd name="connsiteX25" fmla="*/ 798862 w 983265"/>
                <a:gd name="connsiteY25" fmla="*/ 0 h 623220"/>
                <a:gd name="connsiteX26" fmla="*/ 983266 w 983265"/>
                <a:gd name="connsiteY26" fmla="*/ 184404 h 6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83265" h="62322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50" dirty="0"/>
            </a:p>
          </p:txBody>
        </p:sp>
      </p:grpSp>
    </p:spTree>
    <p:extLst>
      <p:ext uri="{BB962C8B-B14F-4D97-AF65-F5344CB8AC3E}">
        <p14:creationId xmlns:p14="http://schemas.microsoft.com/office/powerpoint/2010/main" val="599383451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9148758F-FB83-4161-8D77-69CB177F9B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8939" y="1265239"/>
            <a:ext cx="8180249" cy="3291953"/>
          </a:xfrm>
        </p:spPr>
        <p:txBody>
          <a:bodyPr lIns="36000" tIns="36000" rIns="36000" bIns="36000">
            <a:noAutofit/>
          </a:bodyPr>
          <a:lstStyle>
            <a:lvl1pPr marL="0" indent="0">
              <a:buFont typeface="Wingdings" panose="05000000000000000000" pitchFamily="2" charset="2"/>
              <a:buNone/>
              <a:defRPr sz="1429">
                <a:solidFill>
                  <a:schemeClr val="tx1"/>
                </a:solidFill>
              </a:defRPr>
            </a:lvl1pPr>
            <a:lvl2pPr marL="153105" indent="-153105">
              <a:buClr>
                <a:schemeClr val="accent2"/>
              </a:buClr>
              <a:buSzPct val="80000"/>
              <a:buFont typeface="Wingdings" panose="05000000000000000000" pitchFamily="2" charset="2"/>
              <a:buChar char="§"/>
              <a:defRPr lang="en-US" sz="1072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chemeClr val="accent2"/>
              </a:buClr>
              <a:buSzPct val="80000"/>
              <a:defRPr sz="982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buSzPct val="80000"/>
              <a:defRPr sz="893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buSzPct val="80000"/>
              <a:defRPr sz="89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CAA3C24-C37F-4C0B-8498-0390D969A1E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88939" y="4758052"/>
            <a:ext cx="5747961" cy="177165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noAutofit/>
          </a:bodyPr>
          <a:lstStyle>
            <a:lvl1pPr>
              <a:defRPr lang="en-US" sz="625" i="1" dirty="0">
                <a:solidFill>
                  <a:schemeClr val="tx2"/>
                </a:solidFill>
              </a:defRPr>
            </a:lvl1pPr>
          </a:lstStyle>
          <a:p>
            <a:pPr>
              <a:lnSpc>
                <a:spcPct val="120000"/>
              </a:lnSpc>
              <a:spcAft>
                <a:spcPts val="357"/>
              </a:spcAft>
              <a:buClr>
                <a:schemeClr val="accent1"/>
              </a:buClr>
              <a:buSzPct val="80000"/>
            </a:pPr>
            <a:endParaRPr lang="ru-RU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F79FDFD-6C0D-4BB4-B155-A3D88B372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276973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9DCA8E-0D9D-4B48-B2FF-71FA77BA8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EDD4A114-8E86-430D-920E-CB5782D1743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588939" y="4758052"/>
            <a:ext cx="5747961" cy="177165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noAutofit/>
          </a:bodyPr>
          <a:lstStyle>
            <a:lvl1pPr>
              <a:defRPr lang="en-US" sz="625" i="1" dirty="0">
                <a:solidFill>
                  <a:schemeClr val="tx2"/>
                </a:solidFill>
              </a:defRPr>
            </a:lvl1pPr>
          </a:lstStyle>
          <a:p>
            <a:pPr>
              <a:lnSpc>
                <a:spcPct val="120000"/>
              </a:lnSpc>
              <a:spcAft>
                <a:spcPts val="357"/>
              </a:spcAft>
              <a:buClr>
                <a:schemeClr val="accent1"/>
              </a:buClr>
              <a:buSzPct val="80000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1406196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592993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8839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0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5CA1C79D-95B4-4135-A734-2C72E293A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39" y="137378"/>
            <a:ext cx="7134551" cy="945904"/>
          </a:xfrm>
          <a:prstGeom prst="rect">
            <a:avLst/>
          </a:prstGeom>
        </p:spPr>
        <p:txBody>
          <a:bodyPr vert="horz" lIns="36000" tIns="36000" rIns="36000" bIns="360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1"/>
            </p:custDataLst>
            <p:extLst>
              <p:ext uri="{D42A27DB-BD31-4B8C-83A1-F6EECF244321}">
                <p14:modId xmlns:p14="http://schemas.microsoft.com/office/powerpoint/2010/main" val="3080961588"/>
              </p:ext>
            </p:extLst>
          </p:nvPr>
        </p:nvGraphicFramePr>
        <p:xfrm>
          <a:off x="1589" y="1194"/>
          <a:ext cx="1588" cy="1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" name="think-cell Slide" r:id="rId12" imgW="270" imgH="270" progId="TCLayout.ActiveDocument.1">
                  <p:embed/>
                </p:oleObj>
              </mc:Choice>
              <mc:Fallback>
                <p:oleObj name="think-cell Slide" r:id="rId12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589" y="1194"/>
                        <a:ext cx="1588" cy="11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12B3A5B-2CB3-E846-BD17-77FA019DB518}"/>
              </a:ext>
            </a:extLst>
          </p:cNvPr>
          <p:cNvSpPr txBox="1"/>
          <p:nvPr/>
        </p:nvSpPr>
        <p:spPr>
          <a:xfrm>
            <a:off x="8625131" y="4823961"/>
            <a:ext cx="164068" cy="1207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r" defTabSz="877479" rtl="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fld id="{C58DF478-B544-4ED8-9ED4-6A2648E2D233}" type="slidenum">
              <a:rPr lang="en-US" sz="714" noProof="0" smtClean="0">
                <a:solidFill>
                  <a:schemeClr val="tx1"/>
                </a:solidFill>
              </a:rPr>
              <a:pPr marL="0" marR="0" lvl="0" indent="0" algn="r" defTabSz="877479" rtl="0" eaLnBrk="1" fontAlgn="auto" latinLnBrk="0" hangingPunct="1">
                <a:lnSpc>
                  <a:spcPct val="100000"/>
                </a:lnSpc>
                <a:spcBef>
                  <a:spcPts val="533"/>
                </a:spcBef>
                <a:spcAft>
                  <a:spcPts val="0"/>
                </a:spcAft>
                <a:buClrTx/>
                <a:buSzPct val="100000"/>
                <a:buFont typeface="Arial"/>
                <a:buNone/>
                <a:tabLst/>
                <a:defRPr/>
              </a:pPr>
              <a:t>‹#›</a:t>
            </a:fld>
            <a:endParaRPr lang="en-US" sz="714" noProof="0" dirty="0">
              <a:solidFill>
                <a:schemeClr val="tx1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1F7002-07C9-4BFB-9547-A9FEF832C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8937" y="1248583"/>
            <a:ext cx="8200263" cy="3414124"/>
          </a:xfrm>
          <a:prstGeom prst="rect">
            <a:avLst/>
          </a:prstGeom>
        </p:spPr>
        <p:txBody>
          <a:bodyPr vert="horz" lIns="36000" tIns="36000" rIns="36000" bIns="3600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0D4D37-BFD3-42AA-BD21-A5C5F46ADBEB}"/>
              </a:ext>
            </a:extLst>
          </p:cNvPr>
          <p:cNvGrpSpPr/>
          <p:nvPr/>
        </p:nvGrpSpPr>
        <p:grpSpPr>
          <a:xfrm>
            <a:off x="8203088" y="480793"/>
            <a:ext cx="565970" cy="223781"/>
            <a:chOff x="2108783" y="1009650"/>
            <a:chExt cx="2642520" cy="104479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E727677-342A-4B71-AB8A-12BEC89EC48D}"/>
                </a:ext>
              </a:extLst>
            </p:cNvPr>
            <p:cNvSpPr/>
            <p:nvPr/>
          </p:nvSpPr>
          <p:spPr>
            <a:xfrm>
              <a:off x="3645260" y="1439703"/>
              <a:ext cx="245840" cy="614552"/>
            </a:xfrm>
            <a:custGeom>
              <a:avLst/>
              <a:gdLst>
                <a:gd name="connsiteX0" fmla="*/ 122873 w 245840"/>
                <a:gd name="connsiteY0" fmla="*/ 0 h 614552"/>
                <a:gd name="connsiteX1" fmla="*/ 0 w 245840"/>
                <a:gd name="connsiteY1" fmla="*/ 0 h 614552"/>
                <a:gd name="connsiteX2" fmla="*/ 0 w 245840"/>
                <a:gd name="connsiteY2" fmla="*/ 368713 h 614552"/>
                <a:gd name="connsiteX3" fmla="*/ 245840 w 245840"/>
                <a:gd name="connsiteY3" fmla="*/ 614553 h 614552"/>
                <a:gd name="connsiteX4" fmla="*/ 245840 w 245840"/>
                <a:gd name="connsiteY4" fmla="*/ 491776 h 614552"/>
                <a:gd name="connsiteX5" fmla="*/ 122968 w 245840"/>
                <a:gd name="connsiteY5" fmla="*/ 368903 h 614552"/>
                <a:gd name="connsiteX6" fmla="*/ 122968 w 245840"/>
                <a:gd name="connsiteY6" fmla="*/ 246031 h 614552"/>
                <a:gd name="connsiteX7" fmla="*/ 245840 w 245840"/>
                <a:gd name="connsiteY7" fmla="*/ 246031 h 614552"/>
                <a:gd name="connsiteX8" fmla="*/ 245840 w 245840"/>
                <a:gd name="connsiteY8" fmla="*/ 123158 h 614552"/>
                <a:gd name="connsiteX9" fmla="*/ 122968 w 245840"/>
                <a:gd name="connsiteY9" fmla="*/ 123158 h 614552"/>
                <a:gd name="connsiteX10" fmla="*/ 122968 w 245840"/>
                <a:gd name="connsiteY10" fmla="*/ 95 h 614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840" h="614552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5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8A6218E-CB5A-4F3B-A4A7-2DF18C0604DF}"/>
                </a:ext>
              </a:extLst>
            </p:cNvPr>
            <p:cNvSpPr/>
            <p:nvPr/>
          </p:nvSpPr>
          <p:spPr>
            <a:xfrm>
              <a:off x="3952441" y="1562671"/>
              <a:ext cx="491680" cy="491680"/>
            </a:xfrm>
            <a:custGeom>
              <a:avLst/>
              <a:gdLst>
                <a:gd name="connsiteX0" fmla="*/ 245840 w 491680"/>
                <a:gd name="connsiteY0" fmla="*/ 368713 h 491680"/>
                <a:gd name="connsiteX1" fmla="*/ 122968 w 491680"/>
                <a:gd name="connsiteY1" fmla="*/ 245840 h 491680"/>
                <a:gd name="connsiteX2" fmla="*/ 245840 w 491680"/>
                <a:gd name="connsiteY2" fmla="*/ 122968 h 491680"/>
                <a:gd name="connsiteX3" fmla="*/ 368713 w 491680"/>
                <a:gd name="connsiteY3" fmla="*/ 245840 h 491680"/>
                <a:gd name="connsiteX4" fmla="*/ 245840 w 491680"/>
                <a:gd name="connsiteY4" fmla="*/ 368713 h 491680"/>
                <a:gd name="connsiteX5" fmla="*/ 245840 w 491680"/>
                <a:gd name="connsiteY5" fmla="*/ 0 h 491680"/>
                <a:gd name="connsiteX6" fmla="*/ 0 w 491680"/>
                <a:gd name="connsiteY6" fmla="*/ 245840 h 491680"/>
                <a:gd name="connsiteX7" fmla="*/ 245840 w 491680"/>
                <a:gd name="connsiteY7" fmla="*/ 491681 h 491680"/>
                <a:gd name="connsiteX8" fmla="*/ 491680 w 491680"/>
                <a:gd name="connsiteY8" fmla="*/ 245840 h 491680"/>
                <a:gd name="connsiteX9" fmla="*/ 245840 w 491680"/>
                <a:gd name="connsiteY9" fmla="*/ 0 h 49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1680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50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F44B545-F311-496D-AF02-C96D2653A25F}"/>
                </a:ext>
              </a:extLst>
            </p:cNvPr>
            <p:cNvSpPr/>
            <p:nvPr/>
          </p:nvSpPr>
          <p:spPr>
            <a:xfrm>
              <a:off x="4505463" y="1562862"/>
              <a:ext cx="245840" cy="491585"/>
            </a:xfrm>
            <a:custGeom>
              <a:avLst/>
              <a:gdLst>
                <a:gd name="connsiteX0" fmla="*/ 95 w 245840"/>
                <a:gd name="connsiteY0" fmla="*/ 245745 h 491585"/>
                <a:gd name="connsiteX1" fmla="*/ 95 w 245840"/>
                <a:gd name="connsiteY1" fmla="*/ 491585 h 491585"/>
                <a:gd name="connsiteX2" fmla="*/ 122968 w 245840"/>
                <a:gd name="connsiteY2" fmla="*/ 491585 h 491585"/>
                <a:gd name="connsiteX3" fmla="*/ 122968 w 245840"/>
                <a:gd name="connsiteY3" fmla="*/ 245745 h 491585"/>
                <a:gd name="connsiteX4" fmla="*/ 245840 w 245840"/>
                <a:gd name="connsiteY4" fmla="*/ 122873 h 491585"/>
                <a:gd name="connsiteX5" fmla="*/ 245840 w 245840"/>
                <a:gd name="connsiteY5" fmla="*/ 0 h 491585"/>
                <a:gd name="connsiteX6" fmla="*/ 0 w 245840"/>
                <a:gd name="connsiteY6" fmla="*/ 245840 h 491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840" h="491585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5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435F350-4271-4CC2-B3FF-899B8143EA05}"/>
                </a:ext>
              </a:extLst>
            </p:cNvPr>
            <p:cNvSpPr/>
            <p:nvPr/>
          </p:nvSpPr>
          <p:spPr>
            <a:xfrm>
              <a:off x="2538931" y="1562671"/>
              <a:ext cx="491585" cy="491680"/>
            </a:xfrm>
            <a:custGeom>
              <a:avLst/>
              <a:gdLst>
                <a:gd name="connsiteX0" fmla="*/ 245840 w 491585"/>
                <a:gd name="connsiteY0" fmla="*/ 368713 h 491680"/>
                <a:gd name="connsiteX1" fmla="*/ 122968 w 491585"/>
                <a:gd name="connsiteY1" fmla="*/ 245840 h 491680"/>
                <a:gd name="connsiteX2" fmla="*/ 245840 w 491585"/>
                <a:gd name="connsiteY2" fmla="*/ 122968 h 491680"/>
                <a:gd name="connsiteX3" fmla="*/ 368713 w 491585"/>
                <a:gd name="connsiteY3" fmla="*/ 245840 h 491680"/>
                <a:gd name="connsiteX4" fmla="*/ 245840 w 491585"/>
                <a:gd name="connsiteY4" fmla="*/ 368713 h 491680"/>
                <a:gd name="connsiteX5" fmla="*/ 245840 w 491585"/>
                <a:gd name="connsiteY5" fmla="*/ 0 h 491680"/>
                <a:gd name="connsiteX6" fmla="*/ 0 w 491585"/>
                <a:gd name="connsiteY6" fmla="*/ 245840 h 491680"/>
                <a:gd name="connsiteX7" fmla="*/ 245840 w 491585"/>
                <a:gd name="connsiteY7" fmla="*/ 491681 h 491680"/>
                <a:gd name="connsiteX8" fmla="*/ 368713 w 491585"/>
                <a:gd name="connsiteY8" fmla="*/ 458533 h 491680"/>
                <a:gd name="connsiteX9" fmla="*/ 368713 w 491585"/>
                <a:gd name="connsiteY9" fmla="*/ 491681 h 491680"/>
                <a:gd name="connsiteX10" fmla="*/ 491585 w 491585"/>
                <a:gd name="connsiteY10" fmla="*/ 491681 h 491680"/>
                <a:gd name="connsiteX11" fmla="*/ 491585 w 491585"/>
                <a:gd name="connsiteY11" fmla="*/ 245840 h 491680"/>
                <a:gd name="connsiteX12" fmla="*/ 245745 w 491585"/>
                <a:gd name="connsiteY12" fmla="*/ 0 h 49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585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5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62094F-8D34-41DD-94C0-FEA74A9D830D}"/>
                </a:ext>
              </a:extLst>
            </p:cNvPr>
            <p:cNvSpPr/>
            <p:nvPr/>
          </p:nvSpPr>
          <p:spPr>
            <a:xfrm>
              <a:off x="3092048" y="1562766"/>
              <a:ext cx="491585" cy="491680"/>
            </a:xfrm>
            <a:custGeom>
              <a:avLst/>
              <a:gdLst>
                <a:gd name="connsiteX0" fmla="*/ 245840 w 491585"/>
                <a:gd name="connsiteY0" fmla="*/ 0 h 491680"/>
                <a:gd name="connsiteX1" fmla="*/ 0 w 491585"/>
                <a:gd name="connsiteY1" fmla="*/ 245840 h 491680"/>
                <a:gd name="connsiteX2" fmla="*/ 0 w 491585"/>
                <a:gd name="connsiteY2" fmla="*/ 491681 h 491680"/>
                <a:gd name="connsiteX3" fmla="*/ 122872 w 491585"/>
                <a:gd name="connsiteY3" fmla="*/ 491681 h 491680"/>
                <a:gd name="connsiteX4" fmla="*/ 122872 w 491585"/>
                <a:gd name="connsiteY4" fmla="*/ 245840 h 491680"/>
                <a:gd name="connsiteX5" fmla="*/ 245840 w 491585"/>
                <a:gd name="connsiteY5" fmla="*/ 122968 h 491680"/>
                <a:gd name="connsiteX6" fmla="*/ 368713 w 491585"/>
                <a:gd name="connsiteY6" fmla="*/ 245840 h 491680"/>
                <a:gd name="connsiteX7" fmla="*/ 368713 w 491585"/>
                <a:gd name="connsiteY7" fmla="*/ 491681 h 491680"/>
                <a:gd name="connsiteX8" fmla="*/ 491585 w 491585"/>
                <a:gd name="connsiteY8" fmla="*/ 491681 h 491680"/>
                <a:gd name="connsiteX9" fmla="*/ 491585 w 491585"/>
                <a:gd name="connsiteY9" fmla="*/ 245840 h 491680"/>
                <a:gd name="connsiteX10" fmla="*/ 245745 w 491585"/>
                <a:gd name="connsiteY10" fmla="*/ 0 h 49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1585" h="49168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50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94FFBB0-779C-4F3F-AD5C-EA4C35AB86E2}"/>
                </a:ext>
              </a:extLst>
            </p:cNvPr>
            <p:cNvSpPr/>
            <p:nvPr/>
          </p:nvSpPr>
          <p:spPr>
            <a:xfrm>
              <a:off x="2108783" y="1439894"/>
              <a:ext cx="368712" cy="614457"/>
            </a:xfrm>
            <a:custGeom>
              <a:avLst/>
              <a:gdLst>
                <a:gd name="connsiteX0" fmla="*/ 184404 w 368712"/>
                <a:gd name="connsiteY0" fmla="*/ 0 h 614457"/>
                <a:gd name="connsiteX1" fmla="*/ 122968 w 368712"/>
                <a:gd name="connsiteY1" fmla="*/ 0 h 614457"/>
                <a:gd name="connsiteX2" fmla="*/ 122968 w 368712"/>
                <a:gd name="connsiteY2" fmla="*/ 122873 h 614457"/>
                <a:gd name="connsiteX3" fmla="*/ 0 w 368712"/>
                <a:gd name="connsiteY3" fmla="*/ 122873 h 614457"/>
                <a:gd name="connsiteX4" fmla="*/ 36005 w 368712"/>
                <a:gd name="connsiteY4" fmla="*/ 209741 h 614457"/>
                <a:gd name="connsiteX5" fmla="*/ 122873 w 368712"/>
                <a:gd name="connsiteY5" fmla="*/ 245745 h 614457"/>
                <a:gd name="connsiteX6" fmla="*/ 122873 w 368712"/>
                <a:gd name="connsiteY6" fmla="*/ 368618 h 614457"/>
                <a:gd name="connsiteX7" fmla="*/ 368713 w 368712"/>
                <a:gd name="connsiteY7" fmla="*/ 614458 h 614457"/>
                <a:gd name="connsiteX8" fmla="*/ 368713 w 368712"/>
                <a:gd name="connsiteY8" fmla="*/ 491585 h 614457"/>
                <a:gd name="connsiteX9" fmla="*/ 245840 w 368712"/>
                <a:gd name="connsiteY9" fmla="*/ 368713 h 614457"/>
                <a:gd name="connsiteX10" fmla="*/ 245840 w 368712"/>
                <a:gd name="connsiteY10" fmla="*/ 245840 h 614457"/>
                <a:gd name="connsiteX11" fmla="*/ 368713 w 368712"/>
                <a:gd name="connsiteY11" fmla="*/ 245840 h 614457"/>
                <a:gd name="connsiteX12" fmla="*/ 368713 w 368712"/>
                <a:gd name="connsiteY12" fmla="*/ 184404 h 614457"/>
                <a:gd name="connsiteX13" fmla="*/ 184309 w 368712"/>
                <a:gd name="connsiteY13" fmla="*/ 0 h 6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8712" h="614457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50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DDADBF8-B522-4C29-B08F-87E81B73C900}"/>
                </a:ext>
              </a:extLst>
            </p:cNvPr>
            <p:cNvSpPr/>
            <p:nvPr/>
          </p:nvSpPr>
          <p:spPr>
            <a:xfrm>
              <a:off x="2415583" y="1377886"/>
              <a:ext cx="123825" cy="123825"/>
            </a:xfrm>
            <a:custGeom>
              <a:avLst/>
              <a:gdLst>
                <a:gd name="connsiteX0" fmla="*/ 61913 w 123825"/>
                <a:gd name="connsiteY0" fmla="*/ 0 h 123825"/>
                <a:gd name="connsiteX1" fmla="*/ 0 w 123825"/>
                <a:gd name="connsiteY1" fmla="*/ 61913 h 123825"/>
                <a:gd name="connsiteX2" fmla="*/ 61913 w 123825"/>
                <a:gd name="connsiteY2" fmla="*/ 123825 h 123825"/>
                <a:gd name="connsiteX3" fmla="*/ 123825 w 123825"/>
                <a:gd name="connsiteY3" fmla="*/ 61913 h 123825"/>
                <a:gd name="connsiteX4" fmla="*/ 61913 w 123825"/>
                <a:gd name="connsiteY4" fmla="*/ 0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5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831C222-9C13-44D3-BB7C-625DA4510BEF}"/>
                </a:ext>
              </a:extLst>
            </p:cNvPr>
            <p:cNvSpPr/>
            <p:nvPr/>
          </p:nvSpPr>
          <p:spPr>
            <a:xfrm>
              <a:off x="2231750" y="1009650"/>
              <a:ext cx="983265" cy="623220"/>
            </a:xfrm>
            <a:custGeom>
              <a:avLst/>
              <a:gdLst>
                <a:gd name="connsiteX0" fmla="*/ 983266 w 983265"/>
                <a:gd name="connsiteY0" fmla="*/ 184404 h 623220"/>
                <a:gd name="connsiteX1" fmla="*/ 983266 w 983265"/>
                <a:gd name="connsiteY1" fmla="*/ 308134 h 623220"/>
                <a:gd name="connsiteX2" fmla="*/ 982980 w 983265"/>
                <a:gd name="connsiteY2" fmla="*/ 318611 h 623220"/>
                <a:gd name="connsiteX3" fmla="*/ 982599 w 983265"/>
                <a:gd name="connsiteY3" fmla="*/ 327565 h 623220"/>
                <a:gd name="connsiteX4" fmla="*/ 981647 w 983265"/>
                <a:gd name="connsiteY4" fmla="*/ 340805 h 623220"/>
                <a:gd name="connsiteX5" fmla="*/ 980980 w 983265"/>
                <a:gd name="connsiteY5" fmla="*/ 347472 h 623220"/>
                <a:gd name="connsiteX6" fmla="*/ 979265 w 983265"/>
                <a:gd name="connsiteY6" fmla="*/ 361569 h 623220"/>
                <a:gd name="connsiteX7" fmla="*/ 978503 w 983265"/>
                <a:gd name="connsiteY7" fmla="*/ 366236 h 623220"/>
                <a:gd name="connsiteX8" fmla="*/ 975646 w 983265"/>
                <a:gd name="connsiteY8" fmla="*/ 381762 h 623220"/>
                <a:gd name="connsiteX9" fmla="*/ 975551 w 983265"/>
                <a:gd name="connsiteY9" fmla="*/ 382715 h 623220"/>
                <a:gd name="connsiteX10" fmla="*/ 830199 w 983265"/>
                <a:gd name="connsiteY10" fmla="*/ 607028 h 623220"/>
                <a:gd name="connsiteX11" fmla="*/ 830104 w 983265"/>
                <a:gd name="connsiteY11" fmla="*/ 606647 h 623220"/>
                <a:gd name="connsiteX12" fmla="*/ 805148 w 983265"/>
                <a:gd name="connsiteY12" fmla="*/ 623221 h 623220"/>
                <a:gd name="connsiteX13" fmla="*/ 709517 w 983265"/>
                <a:gd name="connsiteY13" fmla="*/ 534353 h 623220"/>
                <a:gd name="connsiteX14" fmla="*/ 858965 w 983265"/>
                <a:gd name="connsiteY14" fmla="*/ 333185 h 623220"/>
                <a:gd name="connsiteX15" fmla="*/ 859060 w 983265"/>
                <a:gd name="connsiteY15" fmla="*/ 332232 h 623220"/>
                <a:gd name="connsiteX16" fmla="*/ 860298 w 983265"/>
                <a:gd name="connsiteY16" fmla="*/ 307658 h 623220"/>
                <a:gd name="connsiteX17" fmla="*/ 859822 w 983265"/>
                <a:gd name="connsiteY17" fmla="*/ 184404 h 623220"/>
                <a:gd name="connsiteX18" fmla="*/ 798862 w 983265"/>
                <a:gd name="connsiteY18" fmla="*/ 123444 h 623220"/>
                <a:gd name="connsiteX19" fmla="*/ 383096 w 983265"/>
                <a:gd name="connsiteY19" fmla="*/ 123444 h 623220"/>
                <a:gd name="connsiteX20" fmla="*/ 379190 w 983265"/>
                <a:gd name="connsiteY20" fmla="*/ 123158 h 623220"/>
                <a:gd name="connsiteX21" fmla="*/ 368713 w 983265"/>
                <a:gd name="connsiteY21" fmla="*/ 122873 h 623220"/>
                <a:gd name="connsiteX22" fmla="*/ 122873 w 983265"/>
                <a:gd name="connsiteY22" fmla="*/ 368713 h 623220"/>
                <a:gd name="connsiteX23" fmla="*/ 0 w 983265"/>
                <a:gd name="connsiteY23" fmla="*/ 368713 h 623220"/>
                <a:gd name="connsiteX24" fmla="*/ 368713 w 983265"/>
                <a:gd name="connsiteY24" fmla="*/ 0 h 623220"/>
                <a:gd name="connsiteX25" fmla="*/ 798862 w 983265"/>
                <a:gd name="connsiteY25" fmla="*/ 0 h 623220"/>
                <a:gd name="connsiteX26" fmla="*/ 983266 w 983265"/>
                <a:gd name="connsiteY26" fmla="*/ 184404 h 6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83265" h="62322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250" dirty="0"/>
            </a:p>
          </p:txBody>
        </p:sp>
      </p:grpSp>
      <p:sp>
        <p:nvSpPr>
          <p:cNvPr id="22" name="Graphic 20">
            <a:extLst>
              <a:ext uri="{FF2B5EF4-FFF2-40B4-BE49-F238E27FC236}">
                <a16:creationId xmlns:a16="http://schemas.microsoft.com/office/drawing/2014/main" id="{67325DF1-7986-42A9-BA88-9543E15251BE}"/>
              </a:ext>
            </a:extLst>
          </p:cNvPr>
          <p:cNvSpPr/>
          <p:nvPr/>
        </p:nvSpPr>
        <p:spPr>
          <a:xfrm>
            <a:off x="204251" y="463540"/>
            <a:ext cx="293031" cy="293041"/>
          </a:xfrm>
          <a:custGeom>
            <a:avLst/>
            <a:gdLst>
              <a:gd name="connsiteX0" fmla="*/ 5413229 w 5759450"/>
              <a:gd name="connsiteY0" fmla="*/ 2533504 h 5759450"/>
              <a:gd name="connsiteX1" fmla="*/ 3715559 w 5759450"/>
              <a:gd name="connsiteY1" fmla="*/ 2533504 h 5759450"/>
              <a:gd name="connsiteX2" fmla="*/ 4916000 w 5759450"/>
              <a:gd name="connsiteY2" fmla="*/ 1333063 h 5759450"/>
              <a:gd name="connsiteX3" fmla="*/ 4916000 w 5759450"/>
              <a:gd name="connsiteY3" fmla="*/ 843450 h 5759450"/>
              <a:gd name="connsiteX4" fmla="*/ 4426388 w 5759450"/>
              <a:gd name="connsiteY4" fmla="*/ 843450 h 5759450"/>
              <a:gd name="connsiteX5" fmla="*/ 3225947 w 5759450"/>
              <a:gd name="connsiteY5" fmla="*/ 2043891 h 5759450"/>
              <a:gd name="connsiteX6" fmla="*/ 3225947 w 5759450"/>
              <a:gd name="connsiteY6" fmla="*/ 346221 h 5759450"/>
              <a:gd name="connsiteX7" fmla="*/ 2879725 w 5759450"/>
              <a:gd name="connsiteY7" fmla="*/ 0 h 5759450"/>
              <a:gd name="connsiteX8" fmla="*/ 2879725 w 5759450"/>
              <a:gd name="connsiteY8" fmla="*/ 0 h 5759450"/>
              <a:gd name="connsiteX9" fmla="*/ 2533504 w 5759450"/>
              <a:gd name="connsiteY9" fmla="*/ 346221 h 5759450"/>
              <a:gd name="connsiteX10" fmla="*/ 2533504 w 5759450"/>
              <a:gd name="connsiteY10" fmla="*/ 2043891 h 5759450"/>
              <a:gd name="connsiteX11" fmla="*/ 1333063 w 5759450"/>
              <a:gd name="connsiteY11" fmla="*/ 843450 h 5759450"/>
              <a:gd name="connsiteX12" fmla="*/ 843450 w 5759450"/>
              <a:gd name="connsiteY12" fmla="*/ 843450 h 5759450"/>
              <a:gd name="connsiteX13" fmla="*/ 843450 w 5759450"/>
              <a:gd name="connsiteY13" fmla="*/ 1333063 h 5759450"/>
              <a:gd name="connsiteX14" fmla="*/ 2043891 w 5759450"/>
              <a:gd name="connsiteY14" fmla="*/ 2533504 h 5759450"/>
              <a:gd name="connsiteX15" fmla="*/ 346221 w 5759450"/>
              <a:gd name="connsiteY15" fmla="*/ 2533504 h 5759450"/>
              <a:gd name="connsiteX16" fmla="*/ 0 w 5759450"/>
              <a:gd name="connsiteY16" fmla="*/ 2879725 h 5759450"/>
              <a:gd name="connsiteX17" fmla="*/ 346221 w 5759450"/>
              <a:gd name="connsiteY17" fmla="*/ 3225947 h 5759450"/>
              <a:gd name="connsiteX18" fmla="*/ 2043891 w 5759450"/>
              <a:gd name="connsiteY18" fmla="*/ 3225947 h 5759450"/>
              <a:gd name="connsiteX19" fmla="*/ 843450 w 5759450"/>
              <a:gd name="connsiteY19" fmla="*/ 4426388 h 5759450"/>
              <a:gd name="connsiteX20" fmla="*/ 843450 w 5759450"/>
              <a:gd name="connsiteY20" fmla="*/ 4916000 h 5759450"/>
              <a:gd name="connsiteX21" fmla="*/ 843450 w 5759450"/>
              <a:gd name="connsiteY21" fmla="*/ 4916000 h 5759450"/>
              <a:gd name="connsiteX22" fmla="*/ 1333063 w 5759450"/>
              <a:gd name="connsiteY22" fmla="*/ 4916000 h 5759450"/>
              <a:gd name="connsiteX23" fmla="*/ 2533504 w 5759450"/>
              <a:gd name="connsiteY23" fmla="*/ 3715559 h 5759450"/>
              <a:gd name="connsiteX24" fmla="*/ 2533504 w 5759450"/>
              <a:gd name="connsiteY24" fmla="*/ 5413229 h 5759450"/>
              <a:gd name="connsiteX25" fmla="*/ 2879725 w 5759450"/>
              <a:gd name="connsiteY25" fmla="*/ 5759450 h 5759450"/>
              <a:gd name="connsiteX26" fmla="*/ 2879725 w 5759450"/>
              <a:gd name="connsiteY26" fmla="*/ 5759450 h 5759450"/>
              <a:gd name="connsiteX27" fmla="*/ 3225947 w 5759450"/>
              <a:gd name="connsiteY27" fmla="*/ 5413229 h 5759450"/>
              <a:gd name="connsiteX28" fmla="*/ 3225947 w 5759450"/>
              <a:gd name="connsiteY28" fmla="*/ 3715559 h 5759450"/>
              <a:gd name="connsiteX29" fmla="*/ 4426388 w 5759450"/>
              <a:gd name="connsiteY29" fmla="*/ 4916000 h 5759450"/>
              <a:gd name="connsiteX30" fmla="*/ 4916000 w 5759450"/>
              <a:gd name="connsiteY30" fmla="*/ 4916000 h 5759450"/>
              <a:gd name="connsiteX31" fmla="*/ 4916000 w 5759450"/>
              <a:gd name="connsiteY31" fmla="*/ 4916000 h 5759450"/>
              <a:gd name="connsiteX32" fmla="*/ 4916000 w 5759450"/>
              <a:gd name="connsiteY32" fmla="*/ 4426388 h 5759450"/>
              <a:gd name="connsiteX33" fmla="*/ 3715559 w 5759450"/>
              <a:gd name="connsiteY33" fmla="*/ 3225947 h 5759450"/>
              <a:gd name="connsiteX34" fmla="*/ 5413229 w 5759450"/>
              <a:gd name="connsiteY34" fmla="*/ 3225947 h 5759450"/>
              <a:gd name="connsiteX35" fmla="*/ 5759450 w 5759450"/>
              <a:gd name="connsiteY35" fmla="*/ 2879725 h 5759450"/>
              <a:gd name="connsiteX36" fmla="*/ 5413229 w 5759450"/>
              <a:gd name="connsiteY36" fmla="*/ 2533504 h 575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759450" h="5759450">
                <a:moveTo>
                  <a:pt x="5413229" y="2533504"/>
                </a:moveTo>
                <a:lnTo>
                  <a:pt x="3715559" y="2533504"/>
                </a:lnTo>
                <a:lnTo>
                  <a:pt x="4916000" y="1333063"/>
                </a:lnTo>
                <a:cubicBezTo>
                  <a:pt x="5051240" y="1197882"/>
                  <a:pt x="5051240" y="978631"/>
                  <a:pt x="4916000" y="843450"/>
                </a:cubicBezTo>
                <a:cubicBezTo>
                  <a:pt x="4780820" y="708270"/>
                  <a:pt x="4561568" y="708270"/>
                  <a:pt x="4426388" y="843450"/>
                </a:cubicBezTo>
                <a:lnTo>
                  <a:pt x="3225947" y="2043891"/>
                </a:lnTo>
                <a:lnTo>
                  <a:pt x="3225947" y="346221"/>
                </a:lnTo>
                <a:cubicBezTo>
                  <a:pt x="3225947" y="154993"/>
                  <a:pt x="3070953" y="0"/>
                  <a:pt x="2879725" y="0"/>
                </a:cubicBezTo>
                <a:lnTo>
                  <a:pt x="2879725" y="0"/>
                </a:lnTo>
                <a:cubicBezTo>
                  <a:pt x="2688497" y="0"/>
                  <a:pt x="2533504" y="154993"/>
                  <a:pt x="2533504" y="346221"/>
                </a:cubicBezTo>
                <a:lnTo>
                  <a:pt x="2533504" y="2043891"/>
                </a:lnTo>
                <a:lnTo>
                  <a:pt x="1333063" y="843450"/>
                </a:lnTo>
                <a:cubicBezTo>
                  <a:pt x="1197882" y="708270"/>
                  <a:pt x="978631" y="708270"/>
                  <a:pt x="843450" y="843450"/>
                </a:cubicBezTo>
                <a:cubicBezTo>
                  <a:pt x="708210" y="978631"/>
                  <a:pt x="708210" y="1197882"/>
                  <a:pt x="843450" y="1333063"/>
                </a:cubicBezTo>
                <a:lnTo>
                  <a:pt x="2043891" y="2533504"/>
                </a:lnTo>
                <a:lnTo>
                  <a:pt x="346221" y="2533504"/>
                </a:lnTo>
                <a:cubicBezTo>
                  <a:pt x="154993" y="2533504"/>
                  <a:pt x="0" y="2688497"/>
                  <a:pt x="0" y="2879725"/>
                </a:cubicBezTo>
                <a:cubicBezTo>
                  <a:pt x="0" y="3070953"/>
                  <a:pt x="154993" y="3225947"/>
                  <a:pt x="346221" y="3225947"/>
                </a:cubicBezTo>
                <a:lnTo>
                  <a:pt x="2043891" y="3225947"/>
                </a:lnTo>
                <a:lnTo>
                  <a:pt x="843450" y="4426388"/>
                </a:lnTo>
                <a:cubicBezTo>
                  <a:pt x="708210" y="4561627"/>
                  <a:pt x="708210" y="4780820"/>
                  <a:pt x="843450" y="4916000"/>
                </a:cubicBezTo>
                <a:lnTo>
                  <a:pt x="843450" y="4916000"/>
                </a:lnTo>
                <a:cubicBezTo>
                  <a:pt x="978631" y="5051240"/>
                  <a:pt x="1197882" y="5051240"/>
                  <a:pt x="1333063" y="4916000"/>
                </a:cubicBezTo>
                <a:lnTo>
                  <a:pt x="2533504" y="3715559"/>
                </a:lnTo>
                <a:lnTo>
                  <a:pt x="2533504" y="5413229"/>
                </a:lnTo>
                <a:cubicBezTo>
                  <a:pt x="2533504" y="5604457"/>
                  <a:pt x="2688497" y="5759450"/>
                  <a:pt x="2879725" y="5759450"/>
                </a:cubicBezTo>
                <a:lnTo>
                  <a:pt x="2879725" y="5759450"/>
                </a:lnTo>
                <a:cubicBezTo>
                  <a:pt x="3070953" y="5759450"/>
                  <a:pt x="3225947" y="5604457"/>
                  <a:pt x="3225947" y="5413229"/>
                </a:cubicBezTo>
                <a:lnTo>
                  <a:pt x="3225947" y="3715559"/>
                </a:lnTo>
                <a:lnTo>
                  <a:pt x="4426388" y="4916000"/>
                </a:lnTo>
                <a:cubicBezTo>
                  <a:pt x="4561568" y="5051181"/>
                  <a:pt x="4780820" y="5051181"/>
                  <a:pt x="4916000" y="4916000"/>
                </a:cubicBezTo>
                <a:lnTo>
                  <a:pt x="4916000" y="4916000"/>
                </a:lnTo>
                <a:cubicBezTo>
                  <a:pt x="5051240" y="4780760"/>
                  <a:pt x="5051240" y="4561568"/>
                  <a:pt x="4916000" y="4426388"/>
                </a:cubicBezTo>
                <a:lnTo>
                  <a:pt x="3715559" y="3225947"/>
                </a:lnTo>
                <a:lnTo>
                  <a:pt x="5413229" y="3225947"/>
                </a:lnTo>
                <a:cubicBezTo>
                  <a:pt x="5604457" y="3225947"/>
                  <a:pt x="5759450" y="3070953"/>
                  <a:pt x="5759450" y="2879725"/>
                </a:cubicBezTo>
                <a:cubicBezTo>
                  <a:pt x="5759450" y="2688497"/>
                  <a:pt x="5604457" y="2533504"/>
                  <a:pt x="5413229" y="2533504"/>
                </a:cubicBezTo>
              </a:path>
            </a:pathLst>
          </a:custGeom>
          <a:solidFill>
            <a:schemeClr val="accent1"/>
          </a:solidFill>
          <a:ln w="594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250" dirty="0"/>
          </a:p>
        </p:txBody>
      </p:sp>
    </p:spTree>
    <p:extLst>
      <p:ext uri="{BB962C8B-B14F-4D97-AF65-F5344CB8AC3E}">
        <p14:creationId xmlns:p14="http://schemas.microsoft.com/office/powerpoint/2010/main" val="195863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hf sldNum="0" hdr="0" ftr="0" dt="0"/>
  <p:txStyles>
    <p:titleStyle>
      <a:lvl1pPr algn="l" defTabSz="812616" rtl="0" eaLnBrk="1" latinLnBrk="0" hangingPunct="1">
        <a:lnSpc>
          <a:spcPct val="100000"/>
        </a:lnSpc>
        <a:spcBef>
          <a:spcPct val="0"/>
        </a:spcBef>
        <a:buNone/>
        <a:defRPr lang="en-US" sz="2143" b="1" kern="1200" noProof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812616" rtl="0" eaLnBrk="1" latinLnBrk="0" hangingPunct="1">
        <a:lnSpc>
          <a:spcPct val="110000"/>
        </a:lnSpc>
        <a:spcBef>
          <a:spcPts val="0"/>
        </a:spcBef>
        <a:spcAft>
          <a:spcPts val="536"/>
        </a:spcAft>
        <a:buClr>
          <a:schemeClr val="accent5"/>
        </a:buClr>
        <a:buSzPct val="80000"/>
        <a:buFont typeface="Wingdings" panose="05000000000000000000" pitchFamily="2" charset="2"/>
        <a:buNone/>
        <a:defRPr sz="1429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177660" indent="-177660" algn="l" defTabSz="812616" rtl="0" eaLnBrk="1" latinLnBrk="0" hangingPunct="1">
        <a:lnSpc>
          <a:spcPct val="110000"/>
        </a:lnSpc>
        <a:spcBef>
          <a:spcPts val="0"/>
        </a:spcBef>
        <a:spcAft>
          <a:spcPts val="536"/>
        </a:spcAft>
        <a:buClr>
          <a:schemeClr val="accent2"/>
        </a:buClr>
        <a:buSzPct val="80000"/>
        <a:buFont typeface="Wingdings" pitchFamily="2" charset="2"/>
        <a:buChar char="§"/>
        <a:tabLst/>
        <a:defRPr lang="en-US" sz="1072" b="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321300" indent="-109620" algn="l" defTabSz="812616" rtl="0" eaLnBrk="1" latinLnBrk="0" hangingPunct="1">
        <a:lnSpc>
          <a:spcPct val="110000"/>
        </a:lnSpc>
        <a:spcBef>
          <a:spcPts val="0"/>
        </a:spcBef>
        <a:spcAft>
          <a:spcPts val="536"/>
        </a:spcAft>
        <a:buClr>
          <a:schemeClr val="accent2"/>
        </a:buClr>
        <a:buSzPct val="80000"/>
        <a:buFont typeface="Wingdings" pitchFamily="2" charset="2"/>
        <a:buChar char="§"/>
        <a:tabLst/>
        <a:defRPr lang="en-US" sz="982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423359" indent="-85680" algn="l" defTabSz="812616" rtl="0" eaLnBrk="1" latinLnBrk="0" hangingPunct="1">
        <a:lnSpc>
          <a:spcPct val="110000"/>
        </a:lnSpc>
        <a:spcBef>
          <a:spcPts val="0"/>
        </a:spcBef>
        <a:spcAft>
          <a:spcPts val="536"/>
        </a:spcAft>
        <a:buClr>
          <a:schemeClr val="accent2"/>
        </a:buClr>
        <a:buSzPct val="80000"/>
        <a:buFont typeface="Wingdings" pitchFamily="2" charset="2"/>
        <a:buChar char="§"/>
        <a:tabLst/>
        <a:defRPr lang="en-US" sz="893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566999" indent="-84420" algn="l" defTabSz="709628" rtl="0" eaLnBrk="1" latinLnBrk="0" hangingPunct="1">
        <a:lnSpc>
          <a:spcPct val="110000"/>
        </a:lnSpc>
        <a:spcBef>
          <a:spcPts val="0"/>
        </a:spcBef>
        <a:spcAft>
          <a:spcPts val="536"/>
        </a:spcAft>
        <a:buClr>
          <a:schemeClr val="accent2"/>
        </a:buClr>
        <a:buSzPct val="80000"/>
        <a:buFont typeface="Wingdings" pitchFamily="2" charset="2"/>
        <a:buChar char="§"/>
        <a:tabLst/>
        <a:defRPr lang="en-US" sz="893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473493" indent="-156765" algn="l" defTabSz="812616" rtl="0" eaLnBrk="1" latinLnBrk="0" hangingPunct="1">
        <a:spcBef>
          <a:spcPts val="0"/>
        </a:spcBef>
        <a:spcAft>
          <a:spcPts val="889"/>
        </a:spcAft>
        <a:buFont typeface="Verdana" panose="020B0604030504040204" pitchFamily="34" charset="0"/>
        <a:buChar char="−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473493" indent="-156765" algn="l" defTabSz="812616" rtl="0" eaLnBrk="1" latinLnBrk="0" hangingPunct="1">
        <a:spcBef>
          <a:spcPts val="0"/>
        </a:spcBef>
        <a:spcAft>
          <a:spcPts val="889"/>
        </a:spcAft>
        <a:buFont typeface="Verdana" panose="020B0604030504040204" pitchFamily="34" charset="0"/>
        <a:buChar char="−"/>
        <a:defRPr sz="1067" kern="1200">
          <a:solidFill>
            <a:schemeClr val="tx1"/>
          </a:solidFill>
          <a:latin typeface="+mn-lt"/>
          <a:ea typeface="+mn-ea"/>
          <a:cs typeface="+mn-cs"/>
        </a:defRPr>
      </a:lvl7pPr>
      <a:lvl8pPr marL="473493" indent="-156765" algn="l" defTabSz="812616" rtl="0" eaLnBrk="1" latinLnBrk="0" hangingPunct="1">
        <a:spcBef>
          <a:spcPts val="0"/>
        </a:spcBef>
        <a:spcAft>
          <a:spcPts val="889"/>
        </a:spcAft>
        <a:buFont typeface="Verdana" panose="020B0604030504040204" pitchFamily="34" charset="0"/>
        <a:buChar char="−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473493" indent="-156765" algn="l" defTabSz="812616" rtl="0" eaLnBrk="1" latinLnBrk="0" hangingPunct="1">
        <a:spcBef>
          <a:spcPts val="0"/>
        </a:spcBef>
        <a:spcAft>
          <a:spcPts val="889"/>
        </a:spcAft>
        <a:buFont typeface="Verdana" panose="020B0604030504040204" pitchFamily="34" charset="0"/>
        <a:buChar char="−"/>
        <a:defRPr sz="1067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1261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6308" algn="l" defTabSz="81261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2616" algn="l" defTabSz="81261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23" algn="l" defTabSz="81261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5230" algn="l" defTabSz="81261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1537" algn="l" defTabSz="81261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37844" algn="l" defTabSz="81261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44151" algn="l" defTabSz="81261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50459" algn="l" defTabSz="81261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61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0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jp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tantorlabs.ru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hyperlink" Target="mailto:info@tantorlabs.ru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BAB1AB1-7CE7-44B3-A882-1ACB99F88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807" y="3514535"/>
            <a:ext cx="7191193" cy="833884"/>
          </a:xfrm>
        </p:spPr>
        <p:txBody>
          <a:bodyPr>
            <a:noAutofit/>
          </a:bodyPr>
          <a:lstStyle/>
          <a:p>
            <a:r>
              <a:rPr lang="ru-RU" sz="1800" dirty="0"/>
              <a:t>Оптимизация производительности Postgres с применением векторной обработки массивов данных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C8A2A7-0172-48A5-BA11-E166B854A3BC}"/>
              </a:ext>
            </a:extLst>
          </p:cNvPr>
          <p:cNvGrpSpPr/>
          <p:nvPr/>
        </p:nvGrpSpPr>
        <p:grpSpPr>
          <a:xfrm>
            <a:off x="433806" y="449815"/>
            <a:ext cx="1897105" cy="750075"/>
            <a:chOff x="657541" y="499588"/>
            <a:chExt cx="2642520" cy="1044797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893915A-36F9-42CD-AD2E-F89B28EC5F4A}"/>
                </a:ext>
              </a:extLst>
            </p:cNvPr>
            <p:cNvSpPr/>
            <p:nvPr/>
          </p:nvSpPr>
          <p:spPr>
            <a:xfrm>
              <a:off x="2194018" y="929641"/>
              <a:ext cx="245840" cy="614552"/>
            </a:xfrm>
            <a:custGeom>
              <a:avLst/>
              <a:gdLst>
                <a:gd name="connsiteX0" fmla="*/ 122873 w 245840"/>
                <a:gd name="connsiteY0" fmla="*/ 0 h 614552"/>
                <a:gd name="connsiteX1" fmla="*/ 0 w 245840"/>
                <a:gd name="connsiteY1" fmla="*/ 0 h 614552"/>
                <a:gd name="connsiteX2" fmla="*/ 0 w 245840"/>
                <a:gd name="connsiteY2" fmla="*/ 368713 h 614552"/>
                <a:gd name="connsiteX3" fmla="*/ 245840 w 245840"/>
                <a:gd name="connsiteY3" fmla="*/ 614553 h 614552"/>
                <a:gd name="connsiteX4" fmla="*/ 245840 w 245840"/>
                <a:gd name="connsiteY4" fmla="*/ 491776 h 614552"/>
                <a:gd name="connsiteX5" fmla="*/ 122968 w 245840"/>
                <a:gd name="connsiteY5" fmla="*/ 368903 h 614552"/>
                <a:gd name="connsiteX6" fmla="*/ 122968 w 245840"/>
                <a:gd name="connsiteY6" fmla="*/ 246031 h 614552"/>
                <a:gd name="connsiteX7" fmla="*/ 245840 w 245840"/>
                <a:gd name="connsiteY7" fmla="*/ 246031 h 614552"/>
                <a:gd name="connsiteX8" fmla="*/ 245840 w 245840"/>
                <a:gd name="connsiteY8" fmla="*/ 123158 h 614552"/>
                <a:gd name="connsiteX9" fmla="*/ 122968 w 245840"/>
                <a:gd name="connsiteY9" fmla="*/ 123158 h 614552"/>
                <a:gd name="connsiteX10" fmla="*/ 122968 w 245840"/>
                <a:gd name="connsiteY10" fmla="*/ 95 h 614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840" h="614552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944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223E0BD-4F76-4FD1-B3AE-C14DF14337FB}"/>
                </a:ext>
              </a:extLst>
            </p:cNvPr>
            <p:cNvSpPr/>
            <p:nvPr/>
          </p:nvSpPr>
          <p:spPr>
            <a:xfrm>
              <a:off x="2501199" y="1052609"/>
              <a:ext cx="491680" cy="491680"/>
            </a:xfrm>
            <a:custGeom>
              <a:avLst/>
              <a:gdLst>
                <a:gd name="connsiteX0" fmla="*/ 245840 w 491680"/>
                <a:gd name="connsiteY0" fmla="*/ 368713 h 491680"/>
                <a:gd name="connsiteX1" fmla="*/ 122968 w 491680"/>
                <a:gd name="connsiteY1" fmla="*/ 245840 h 491680"/>
                <a:gd name="connsiteX2" fmla="*/ 245840 w 491680"/>
                <a:gd name="connsiteY2" fmla="*/ 122968 h 491680"/>
                <a:gd name="connsiteX3" fmla="*/ 368713 w 491680"/>
                <a:gd name="connsiteY3" fmla="*/ 245840 h 491680"/>
                <a:gd name="connsiteX4" fmla="*/ 245840 w 491680"/>
                <a:gd name="connsiteY4" fmla="*/ 368713 h 491680"/>
                <a:gd name="connsiteX5" fmla="*/ 245840 w 491680"/>
                <a:gd name="connsiteY5" fmla="*/ 0 h 491680"/>
                <a:gd name="connsiteX6" fmla="*/ 0 w 491680"/>
                <a:gd name="connsiteY6" fmla="*/ 245840 h 491680"/>
                <a:gd name="connsiteX7" fmla="*/ 245840 w 491680"/>
                <a:gd name="connsiteY7" fmla="*/ 491681 h 491680"/>
                <a:gd name="connsiteX8" fmla="*/ 491680 w 491680"/>
                <a:gd name="connsiteY8" fmla="*/ 245840 h 491680"/>
                <a:gd name="connsiteX9" fmla="*/ 245840 w 491680"/>
                <a:gd name="connsiteY9" fmla="*/ 0 h 49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1680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944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2CD0517-D46A-4550-B7E2-875903802DFC}"/>
                </a:ext>
              </a:extLst>
            </p:cNvPr>
            <p:cNvSpPr/>
            <p:nvPr/>
          </p:nvSpPr>
          <p:spPr>
            <a:xfrm>
              <a:off x="3054221" y="1052800"/>
              <a:ext cx="245840" cy="491585"/>
            </a:xfrm>
            <a:custGeom>
              <a:avLst/>
              <a:gdLst>
                <a:gd name="connsiteX0" fmla="*/ 95 w 245840"/>
                <a:gd name="connsiteY0" fmla="*/ 245745 h 491585"/>
                <a:gd name="connsiteX1" fmla="*/ 95 w 245840"/>
                <a:gd name="connsiteY1" fmla="*/ 491585 h 491585"/>
                <a:gd name="connsiteX2" fmla="*/ 122968 w 245840"/>
                <a:gd name="connsiteY2" fmla="*/ 491585 h 491585"/>
                <a:gd name="connsiteX3" fmla="*/ 122968 w 245840"/>
                <a:gd name="connsiteY3" fmla="*/ 245745 h 491585"/>
                <a:gd name="connsiteX4" fmla="*/ 245840 w 245840"/>
                <a:gd name="connsiteY4" fmla="*/ 122873 h 491585"/>
                <a:gd name="connsiteX5" fmla="*/ 245840 w 245840"/>
                <a:gd name="connsiteY5" fmla="*/ 0 h 491585"/>
                <a:gd name="connsiteX6" fmla="*/ 0 w 245840"/>
                <a:gd name="connsiteY6" fmla="*/ 245840 h 491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840" h="491585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944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59F565-2669-4C7E-AFA7-450D0F66E637}"/>
                </a:ext>
              </a:extLst>
            </p:cNvPr>
            <p:cNvSpPr/>
            <p:nvPr/>
          </p:nvSpPr>
          <p:spPr>
            <a:xfrm>
              <a:off x="1087689" y="1052609"/>
              <a:ext cx="491585" cy="491680"/>
            </a:xfrm>
            <a:custGeom>
              <a:avLst/>
              <a:gdLst>
                <a:gd name="connsiteX0" fmla="*/ 245840 w 491585"/>
                <a:gd name="connsiteY0" fmla="*/ 368713 h 491680"/>
                <a:gd name="connsiteX1" fmla="*/ 122968 w 491585"/>
                <a:gd name="connsiteY1" fmla="*/ 245840 h 491680"/>
                <a:gd name="connsiteX2" fmla="*/ 245840 w 491585"/>
                <a:gd name="connsiteY2" fmla="*/ 122968 h 491680"/>
                <a:gd name="connsiteX3" fmla="*/ 368713 w 491585"/>
                <a:gd name="connsiteY3" fmla="*/ 245840 h 491680"/>
                <a:gd name="connsiteX4" fmla="*/ 245840 w 491585"/>
                <a:gd name="connsiteY4" fmla="*/ 368713 h 491680"/>
                <a:gd name="connsiteX5" fmla="*/ 245840 w 491585"/>
                <a:gd name="connsiteY5" fmla="*/ 0 h 491680"/>
                <a:gd name="connsiteX6" fmla="*/ 0 w 491585"/>
                <a:gd name="connsiteY6" fmla="*/ 245840 h 491680"/>
                <a:gd name="connsiteX7" fmla="*/ 245840 w 491585"/>
                <a:gd name="connsiteY7" fmla="*/ 491681 h 491680"/>
                <a:gd name="connsiteX8" fmla="*/ 368713 w 491585"/>
                <a:gd name="connsiteY8" fmla="*/ 458533 h 491680"/>
                <a:gd name="connsiteX9" fmla="*/ 368713 w 491585"/>
                <a:gd name="connsiteY9" fmla="*/ 491681 h 491680"/>
                <a:gd name="connsiteX10" fmla="*/ 491585 w 491585"/>
                <a:gd name="connsiteY10" fmla="*/ 491681 h 491680"/>
                <a:gd name="connsiteX11" fmla="*/ 491585 w 491585"/>
                <a:gd name="connsiteY11" fmla="*/ 245840 h 491680"/>
                <a:gd name="connsiteX12" fmla="*/ 245745 w 491585"/>
                <a:gd name="connsiteY12" fmla="*/ 0 h 49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585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944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085FE5F-D6BE-4BA1-8990-E7C5A6BD670C}"/>
                </a:ext>
              </a:extLst>
            </p:cNvPr>
            <p:cNvSpPr/>
            <p:nvPr/>
          </p:nvSpPr>
          <p:spPr>
            <a:xfrm>
              <a:off x="1640806" y="1052704"/>
              <a:ext cx="491585" cy="491680"/>
            </a:xfrm>
            <a:custGeom>
              <a:avLst/>
              <a:gdLst>
                <a:gd name="connsiteX0" fmla="*/ 245840 w 491585"/>
                <a:gd name="connsiteY0" fmla="*/ 0 h 491680"/>
                <a:gd name="connsiteX1" fmla="*/ 0 w 491585"/>
                <a:gd name="connsiteY1" fmla="*/ 245840 h 491680"/>
                <a:gd name="connsiteX2" fmla="*/ 0 w 491585"/>
                <a:gd name="connsiteY2" fmla="*/ 491681 h 491680"/>
                <a:gd name="connsiteX3" fmla="*/ 122872 w 491585"/>
                <a:gd name="connsiteY3" fmla="*/ 491681 h 491680"/>
                <a:gd name="connsiteX4" fmla="*/ 122872 w 491585"/>
                <a:gd name="connsiteY4" fmla="*/ 245840 h 491680"/>
                <a:gd name="connsiteX5" fmla="*/ 245840 w 491585"/>
                <a:gd name="connsiteY5" fmla="*/ 122968 h 491680"/>
                <a:gd name="connsiteX6" fmla="*/ 368713 w 491585"/>
                <a:gd name="connsiteY6" fmla="*/ 245840 h 491680"/>
                <a:gd name="connsiteX7" fmla="*/ 368713 w 491585"/>
                <a:gd name="connsiteY7" fmla="*/ 491681 h 491680"/>
                <a:gd name="connsiteX8" fmla="*/ 491585 w 491585"/>
                <a:gd name="connsiteY8" fmla="*/ 491681 h 491680"/>
                <a:gd name="connsiteX9" fmla="*/ 491585 w 491585"/>
                <a:gd name="connsiteY9" fmla="*/ 245840 h 491680"/>
                <a:gd name="connsiteX10" fmla="*/ 245745 w 491585"/>
                <a:gd name="connsiteY10" fmla="*/ 0 h 49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1585" h="49168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944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2DD70B-08A2-4C1A-BEAD-B7726CDAB825}"/>
                </a:ext>
              </a:extLst>
            </p:cNvPr>
            <p:cNvSpPr/>
            <p:nvPr/>
          </p:nvSpPr>
          <p:spPr>
            <a:xfrm>
              <a:off x="657541" y="929832"/>
              <a:ext cx="368712" cy="614457"/>
            </a:xfrm>
            <a:custGeom>
              <a:avLst/>
              <a:gdLst>
                <a:gd name="connsiteX0" fmla="*/ 184404 w 368712"/>
                <a:gd name="connsiteY0" fmla="*/ 0 h 614457"/>
                <a:gd name="connsiteX1" fmla="*/ 122968 w 368712"/>
                <a:gd name="connsiteY1" fmla="*/ 0 h 614457"/>
                <a:gd name="connsiteX2" fmla="*/ 122968 w 368712"/>
                <a:gd name="connsiteY2" fmla="*/ 122873 h 614457"/>
                <a:gd name="connsiteX3" fmla="*/ 0 w 368712"/>
                <a:gd name="connsiteY3" fmla="*/ 122873 h 614457"/>
                <a:gd name="connsiteX4" fmla="*/ 36005 w 368712"/>
                <a:gd name="connsiteY4" fmla="*/ 209741 h 614457"/>
                <a:gd name="connsiteX5" fmla="*/ 122873 w 368712"/>
                <a:gd name="connsiteY5" fmla="*/ 245745 h 614457"/>
                <a:gd name="connsiteX6" fmla="*/ 122873 w 368712"/>
                <a:gd name="connsiteY6" fmla="*/ 368618 h 614457"/>
                <a:gd name="connsiteX7" fmla="*/ 368713 w 368712"/>
                <a:gd name="connsiteY7" fmla="*/ 614458 h 614457"/>
                <a:gd name="connsiteX8" fmla="*/ 368713 w 368712"/>
                <a:gd name="connsiteY8" fmla="*/ 491585 h 614457"/>
                <a:gd name="connsiteX9" fmla="*/ 245840 w 368712"/>
                <a:gd name="connsiteY9" fmla="*/ 368713 h 614457"/>
                <a:gd name="connsiteX10" fmla="*/ 245840 w 368712"/>
                <a:gd name="connsiteY10" fmla="*/ 245840 h 614457"/>
                <a:gd name="connsiteX11" fmla="*/ 368713 w 368712"/>
                <a:gd name="connsiteY11" fmla="*/ 245840 h 614457"/>
                <a:gd name="connsiteX12" fmla="*/ 368713 w 368712"/>
                <a:gd name="connsiteY12" fmla="*/ 184404 h 614457"/>
                <a:gd name="connsiteX13" fmla="*/ 184309 w 368712"/>
                <a:gd name="connsiteY13" fmla="*/ 0 h 6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8712" h="614457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944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CDA2776-46B3-453C-B30D-238A66916E91}"/>
                </a:ext>
              </a:extLst>
            </p:cNvPr>
            <p:cNvSpPr/>
            <p:nvPr/>
          </p:nvSpPr>
          <p:spPr>
            <a:xfrm>
              <a:off x="964341" y="867824"/>
              <a:ext cx="123825" cy="123825"/>
            </a:xfrm>
            <a:custGeom>
              <a:avLst/>
              <a:gdLst>
                <a:gd name="connsiteX0" fmla="*/ 61913 w 123825"/>
                <a:gd name="connsiteY0" fmla="*/ 0 h 123825"/>
                <a:gd name="connsiteX1" fmla="*/ 0 w 123825"/>
                <a:gd name="connsiteY1" fmla="*/ 61913 h 123825"/>
                <a:gd name="connsiteX2" fmla="*/ 61913 w 123825"/>
                <a:gd name="connsiteY2" fmla="*/ 123825 h 123825"/>
                <a:gd name="connsiteX3" fmla="*/ 123825 w 123825"/>
                <a:gd name="connsiteY3" fmla="*/ 61913 h 123825"/>
                <a:gd name="connsiteX4" fmla="*/ 61913 w 123825"/>
                <a:gd name="connsiteY4" fmla="*/ 0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944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448137C-D48F-413C-95F1-902CD159DCF9}"/>
                </a:ext>
              </a:extLst>
            </p:cNvPr>
            <p:cNvSpPr/>
            <p:nvPr/>
          </p:nvSpPr>
          <p:spPr>
            <a:xfrm>
              <a:off x="780508" y="499588"/>
              <a:ext cx="983265" cy="623220"/>
            </a:xfrm>
            <a:custGeom>
              <a:avLst/>
              <a:gdLst>
                <a:gd name="connsiteX0" fmla="*/ 983266 w 983265"/>
                <a:gd name="connsiteY0" fmla="*/ 184404 h 623220"/>
                <a:gd name="connsiteX1" fmla="*/ 983266 w 983265"/>
                <a:gd name="connsiteY1" fmla="*/ 308134 h 623220"/>
                <a:gd name="connsiteX2" fmla="*/ 982980 w 983265"/>
                <a:gd name="connsiteY2" fmla="*/ 318611 h 623220"/>
                <a:gd name="connsiteX3" fmla="*/ 982599 w 983265"/>
                <a:gd name="connsiteY3" fmla="*/ 327565 h 623220"/>
                <a:gd name="connsiteX4" fmla="*/ 981647 w 983265"/>
                <a:gd name="connsiteY4" fmla="*/ 340805 h 623220"/>
                <a:gd name="connsiteX5" fmla="*/ 980980 w 983265"/>
                <a:gd name="connsiteY5" fmla="*/ 347472 h 623220"/>
                <a:gd name="connsiteX6" fmla="*/ 979265 w 983265"/>
                <a:gd name="connsiteY6" fmla="*/ 361569 h 623220"/>
                <a:gd name="connsiteX7" fmla="*/ 978503 w 983265"/>
                <a:gd name="connsiteY7" fmla="*/ 366236 h 623220"/>
                <a:gd name="connsiteX8" fmla="*/ 975646 w 983265"/>
                <a:gd name="connsiteY8" fmla="*/ 381762 h 623220"/>
                <a:gd name="connsiteX9" fmla="*/ 975551 w 983265"/>
                <a:gd name="connsiteY9" fmla="*/ 382715 h 623220"/>
                <a:gd name="connsiteX10" fmla="*/ 830199 w 983265"/>
                <a:gd name="connsiteY10" fmla="*/ 607028 h 623220"/>
                <a:gd name="connsiteX11" fmla="*/ 830104 w 983265"/>
                <a:gd name="connsiteY11" fmla="*/ 606647 h 623220"/>
                <a:gd name="connsiteX12" fmla="*/ 805148 w 983265"/>
                <a:gd name="connsiteY12" fmla="*/ 623221 h 623220"/>
                <a:gd name="connsiteX13" fmla="*/ 709517 w 983265"/>
                <a:gd name="connsiteY13" fmla="*/ 534353 h 623220"/>
                <a:gd name="connsiteX14" fmla="*/ 858965 w 983265"/>
                <a:gd name="connsiteY14" fmla="*/ 333185 h 623220"/>
                <a:gd name="connsiteX15" fmla="*/ 859060 w 983265"/>
                <a:gd name="connsiteY15" fmla="*/ 332232 h 623220"/>
                <a:gd name="connsiteX16" fmla="*/ 860298 w 983265"/>
                <a:gd name="connsiteY16" fmla="*/ 307658 h 623220"/>
                <a:gd name="connsiteX17" fmla="*/ 859822 w 983265"/>
                <a:gd name="connsiteY17" fmla="*/ 184404 h 623220"/>
                <a:gd name="connsiteX18" fmla="*/ 798862 w 983265"/>
                <a:gd name="connsiteY18" fmla="*/ 123444 h 623220"/>
                <a:gd name="connsiteX19" fmla="*/ 383096 w 983265"/>
                <a:gd name="connsiteY19" fmla="*/ 123444 h 623220"/>
                <a:gd name="connsiteX20" fmla="*/ 379190 w 983265"/>
                <a:gd name="connsiteY20" fmla="*/ 123158 h 623220"/>
                <a:gd name="connsiteX21" fmla="*/ 368713 w 983265"/>
                <a:gd name="connsiteY21" fmla="*/ 122873 h 623220"/>
                <a:gd name="connsiteX22" fmla="*/ 122873 w 983265"/>
                <a:gd name="connsiteY22" fmla="*/ 368713 h 623220"/>
                <a:gd name="connsiteX23" fmla="*/ 0 w 983265"/>
                <a:gd name="connsiteY23" fmla="*/ 368713 h 623220"/>
                <a:gd name="connsiteX24" fmla="*/ 368713 w 983265"/>
                <a:gd name="connsiteY24" fmla="*/ 0 h 623220"/>
                <a:gd name="connsiteX25" fmla="*/ 798862 w 983265"/>
                <a:gd name="connsiteY25" fmla="*/ 0 h 623220"/>
                <a:gd name="connsiteX26" fmla="*/ 983266 w 983265"/>
                <a:gd name="connsiteY26" fmla="*/ 184404 h 6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83265" h="62322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944" dirty="0"/>
            </a:p>
          </p:txBody>
        </p:sp>
      </p:grpSp>
      <p:sp>
        <p:nvSpPr>
          <p:cNvPr id="11" name="Graphic 9">
            <a:extLst>
              <a:ext uri="{FF2B5EF4-FFF2-40B4-BE49-F238E27FC236}">
                <a16:creationId xmlns:a16="http://schemas.microsoft.com/office/drawing/2014/main" id="{2A0CA257-5E64-4A71-BAA5-47263277A430}"/>
              </a:ext>
            </a:extLst>
          </p:cNvPr>
          <p:cNvSpPr/>
          <p:nvPr/>
        </p:nvSpPr>
        <p:spPr>
          <a:xfrm rot="16200000">
            <a:off x="1496533" y="603286"/>
            <a:ext cx="967515" cy="4349328"/>
          </a:xfrm>
          <a:custGeom>
            <a:avLst/>
            <a:gdLst>
              <a:gd name="connsiteX0" fmla="*/ 438055 w 619192"/>
              <a:gd name="connsiteY0" fmla="*/ 2767584 h 2783490"/>
              <a:gd name="connsiteX1" fmla="*/ 602266 w 619192"/>
              <a:gd name="connsiteY1" fmla="*/ 2613851 h 2783490"/>
              <a:gd name="connsiteX2" fmla="*/ 614744 w 619192"/>
              <a:gd name="connsiteY2" fmla="*/ 2554986 h 2783490"/>
              <a:gd name="connsiteX3" fmla="*/ 561404 w 619192"/>
              <a:gd name="connsiteY3" fmla="*/ 2521649 h 2783490"/>
              <a:gd name="connsiteX4" fmla="*/ 435102 w 619192"/>
              <a:gd name="connsiteY4" fmla="*/ 2521649 h 2783490"/>
              <a:gd name="connsiteX5" fmla="*/ 433864 w 619192"/>
              <a:gd name="connsiteY5" fmla="*/ 2209229 h 2783490"/>
              <a:gd name="connsiteX6" fmla="*/ 433864 w 619192"/>
              <a:gd name="connsiteY6" fmla="*/ 2208467 h 2783490"/>
              <a:gd name="connsiteX7" fmla="*/ 251746 w 619192"/>
              <a:gd name="connsiteY7" fmla="*/ 2037874 h 2783490"/>
              <a:gd name="connsiteX8" fmla="*/ 184976 w 619192"/>
              <a:gd name="connsiteY8" fmla="*/ 2037874 h 2783490"/>
              <a:gd name="connsiteX9" fmla="*/ 79724 w 619192"/>
              <a:gd name="connsiteY9" fmla="*/ 1939290 h 2783490"/>
              <a:gd name="connsiteX10" fmla="*/ 184976 w 619192"/>
              <a:gd name="connsiteY10" fmla="*/ 1840706 h 2783490"/>
              <a:gd name="connsiteX11" fmla="*/ 251746 w 619192"/>
              <a:gd name="connsiteY11" fmla="*/ 1840706 h 2783490"/>
              <a:gd name="connsiteX12" fmla="*/ 433864 w 619192"/>
              <a:gd name="connsiteY12" fmla="*/ 1670114 h 2783490"/>
              <a:gd name="connsiteX13" fmla="*/ 251746 w 619192"/>
              <a:gd name="connsiteY13" fmla="*/ 1499521 h 2783490"/>
              <a:gd name="connsiteX14" fmla="*/ 184976 w 619192"/>
              <a:gd name="connsiteY14" fmla="*/ 1499521 h 2783490"/>
              <a:gd name="connsiteX15" fmla="*/ 79724 w 619192"/>
              <a:gd name="connsiteY15" fmla="*/ 1401032 h 2783490"/>
              <a:gd name="connsiteX16" fmla="*/ 79915 w 619192"/>
              <a:gd name="connsiteY16" fmla="*/ 1397413 h 2783490"/>
              <a:gd name="connsiteX17" fmla="*/ 79724 w 619192"/>
              <a:gd name="connsiteY17" fmla="*/ 1397413 h 2783490"/>
              <a:gd name="connsiteX18" fmla="*/ 184976 w 619192"/>
              <a:gd name="connsiteY18" fmla="*/ 1298829 h 2783490"/>
              <a:gd name="connsiteX19" fmla="*/ 251746 w 619192"/>
              <a:gd name="connsiteY19" fmla="*/ 1298829 h 2783490"/>
              <a:gd name="connsiteX20" fmla="*/ 433864 w 619192"/>
              <a:gd name="connsiteY20" fmla="*/ 1128236 h 2783490"/>
              <a:gd name="connsiteX21" fmla="*/ 251746 w 619192"/>
              <a:gd name="connsiteY21" fmla="*/ 957644 h 2783490"/>
              <a:gd name="connsiteX22" fmla="*/ 184976 w 619192"/>
              <a:gd name="connsiteY22" fmla="*/ 957644 h 2783490"/>
              <a:gd name="connsiteX23" fmla="*/ 79724 w 619192"/>
              <a:gd name="connsiteY23" fmla="*/ 859155 h 2783490"/>
              <a:gd name="connsiteX24" fmla="*/ 184976 w 619192"/>
              <a:gd name="connsiteY24" fmla="*/ 760571 h 2783490"/>
              <a:gd name="connsiteX25" fmla="*/ 251746 w 619192"/>
              <a:gd name="connsiteY25" fmla="*/ 760571 h 2783490"/>
              <a:gd name="connsiteX26" fmla="*/ 433864 w 619192"/>
              <a:gd name="connsiteY26" fmla="*/ 589979 h 2783490"/>
              <a:gd name="connsiteX27" fmla="*/ 251746 w 619192"/>
              <a:gd name="connsiteY27" fmla="*/ 419386 h 2783490"/>
              <a:gd name="connsiteX28" fmla="*/ 184976 w 619192"/>
              <a:gd name="connsiteY28" fmla="*/ 419386 h 2783490"/>
              <a:gd name="connsiteX29" fmla="*/ 80391 w 619192"/>
              <a:gd name="connsiteY29" fmla="*/ 320707 h 2783490"/>
              <a:gd name="connsiteX30" fmla="*/ 80391 w 619192"/>
              <a:gd name="connsiteY30" fmla="*/ 312420 h 2783490"/>
              <a:gd name="connsiteX31" fmla="*/ 78296 w 619192"/>
              <a:gd name="connsiteY31" fmla="*/ 35719 h 2783490"/>
              <a:gd name="connsiteX32" fmla="*/ 38957 w 619192"/>
              <a:gd name="connsiteY32" fmla="*/ 0 h 2783490"/>
              <a:gd name="connsiteX33" fmla="*/ 0 w 619192"/>
              <a:gd name="connsiteY33" fmla="*/ 36005 h 2783490"/>
              <a:gd name="connsiteX34" fmla="*/ 0 w 619192"/>
              <a:gd name="connsiteY34" fmla="*/ 36005 h 2783490"/>
              <a:gd name="connsiteX35" fmla="*/ 1143 w 619192"/>
              <a:gd name="connsiteY35" fmla="*/ 312515 h 2783490"/>
              <a:gd name="connsiteX36" fmla="*/ 1143 w 619192"/>
              <a:gd name="connsiteY36" fmla="*/ 312515 h 2783490"/>
              <a:gd name="connsiteX37" fmla="*/ 762 w 619192"/>
              <a:gd name="connsiteY37" fmla="*/ 320993 h 2783490"/>
              <a:gd name="connsiteX38" fmla="*/ 185071 w 619192"/>
              <a:gd name="connsiteY38" fmla="*/ 491585 h 2783490"/>
              <a:gd name="connsiteX39" fmla="*/ 251841 w 619192"/>
              <a:gd name="connsiteY39" fmla="*/ 491585 h 2783490"/>
              <a:gd name="connsiteX40" fmla="*/ 357092 w 619192"/>
              <a:gd name="connsiteY40" fmla="*/ 590169 h 2783490"/>
              <a:gd name="connsiteX41" fmla="*/ 251841 w 619192"/>
              <a:gd name="connsiteY41" fmla="*/ 688753 h 2783490"/>
              <a:gd name="connsiteX42" fmla="*/ 185071 w 619192"/>
              <a:gd name="connsiteY42" fmla="*/ 688753 h 2783490"/>
              <a:gd name="connsiteX43" fmla="*/ 2953 w 619192"/>
              <a:gd name="connsiteY43" fmla="*/ 859346 h 2783490"/>
              <a:gd name="connsiteX44" fmla="*/ 185071 w 619192"/>
              <a:gd name="connsiteY44" fmla="*/ 1029843 h 2783490"/>
              <a:gd name="connsiteX45" fmla="*/ 251841 w 619192"/>
              <a:gd name="connsiteY45" fmla="*/ 1029843 h 2783490"/>
              <a:gd name="connsiteX46" fmla="*/ 357092 w 619192"/>
              <a:gd name="connsiteY46" fmla="*/ 1128427 h 2783490"/>
              <a:gd name="connsiteX47" fmla="*/ 251841 w 619192"/>
              <a:gd name="connsiteY47" fmla="*/ 1226915 h 2783490"/>
              <a:gd name="connsiteX48" fmla="*/ 185071 w 619192"/>
              <a:gd name="connsiteY48" fmla="*/ 1226915 h 2783490"/>
              <a:gd name="connsiteX49" fmla="*/ 2953 w 619192"/>
              <a:gd name="connsiteY49" fmla="*/ 1397508 h 2783490"/>
              <a:gd name="connsiteX50" fmla="*/ 3143 w 619192"/>
              <a:gd name="connsiteY50" fmla="*/ 1397508 h 2783490"/>
              <a:gd name="connsiteX51" fmla="*/ 2953 w 619192"/>
              <a:gd name="connsiteY51" fmla="*/ 1401128 h 2783490"/>
              <a:gd name="connsiteX52" fmla="*/ 185071 w 619192"/>
              <a:gd name="connsiteY52" fmla="*/ 1571625 h 2783490"/>
              <a:gd name="connsiteX53" fmla="*/ 251841 w 619192"/>
              <a:gd name="connsiteY53" fmla="*/ 1571625 h 2783490"/>
              <a:gd name="connsiteX54" fmla="*/ 357092 w 619192"/>
              <a:gd name="connsiteY54" fmla="*/ 1670209 h 2783490"/>
              <a:gd name="connsiteX55" fmla="*/ 251841 w 619192"/>
              <a:gd name="connsiteY55" fmla="*/ 1768793 h 2783490"/>
              <a:gd name="connsiteX56" fmla="*/ 185071 w 619192"/>
              <a:gd name="connsiteY56" fmla="*/ 1768793 h 2783490"/>
              <a:gd name="connsiteX57" fmla="*/ 2953 w 619192"/>
              <a:gd name="connsiteY57" fmla="*/ 1939385 h 2783490"/>
              <a:gd name="connsiteX58" fmla="*/ 185071 w 619192"/>
              <a:gd name="connsiteY58" fmla="*/ 2109978 h 2783490"/>
              <a:gd name="connsiteX59" fmla="*/ 251841 w 619192"/>
              <a:gd name="connsiteY59" fmla="*/ 2109978 h 2783490"/>
              <a:gd name="connsiteX60" fmla="*/ 357092 w 619192"/>
              <a:gd name="connsiteY60" fmla="*/ 2208562 h 2783490"/>
              <a:gd name="connsiteX61" fmla="*/ 357092 w 619192"/>
              <a:gd name="connsiteY61" fmla="*/ 2209324 h 2783490"/>
              <a:gd name="connsiteX62" fmla="*/ 358331 w 619192"/>
              <a:gd name="connsiteY62" fmla="*/ 2521744 h 2783490"/>
              <a:gd name="connsiteX63" fmla="*/ 233267 w 619192"/>
              <a:gd name="connsiteY63" fmla="*/ 2521744 h 2783490"/>
              <a:gd name="connsiteX64" fmla="*/ 180023 w 619192"/>
              <a:gd name="connsiteY64" fmla="*/ 2555081 h 2783490"/>
              <a:gd name="connsiteX65" fmla="*/ 175641 w 619192"/>
              <a:gd name="connsiteY65" fmla="*/ 2575751 h 2783490"/>
              <a:gd name="connsiteX66" fmla="*/ 192500 w 619192"/>
              <a:gd name="connsiteY66" fmla="*/ 2613946 h 2783490"/>
              <a:gd name="connsiteX67" fmla="*/ 356711 w 619192"/>
              <a:gd name="connsiteY67" fmla="*/ 2767679 h 2783490"/>
              <a:gd name="connsiteX68" fmla="*/ 397478 w 619192"/>
              <a:gd name="connsiteY68" fmla="*/ 2783491 h 2783490"/>
              <a:gd name="connsiteX69" fmla="*/ 438245 w 619192"/>
              <a:gd name="connsiteY69" fmla="*/ 2767679 h 2783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619192" h="2783490">
                <a:moveTo>
                  <a:pt x="438055" y="2767584"/>
                </a:moveTo>
                <a:lnTo>
                  <a:pt x="602266" y="2613851"/>
                </a:lnTo>
                <a:cubicBezTo>
                  <a:pt x="618744" y="2598420"/>
                  <a:pt x="623792" y="2575179"/>
                  <a:pt x="614744" y="2554986"/>
                </a:cubicBezTo>
                <a:cubicBezTo>
                  <a:pt x="605790" y="2534793"/>
                  <a:pt x="584740" y="2521649"/>
                  <a:pt x="561404" y="2521649"/>
                </a:cubicBezTo>
                <a:lnTo>
                  <a:pt x="435102" y="2521649"/>
                </a:lnTo>
                <a:lnTo>
                  <a:pt x="433864" y="2209229"/>
                </a:lnTo>
                <a:cubicBezTo>
                  <a:pt x="433864" y="2209229"/>
                  <a:pt x="433864" y="2208657"/>
                  <a:pt x="433864" y="2208467"/>
                </a:cubicBezTo>
                <a:cubicBezTo>
                  <a:pt x="433864" y="2114360"/>
                  <a:pt x="352139" y="2037874"/>
                  <a:pt x="251746" y="2037874"/>
                </a:cubicBezTo>
                <a:lnTo>
                  <a:pt x="184976" y="2037874"/>
                </a:lnTo>
                <a:cubicBezTo>
                  <a:pt x="126968" y="2037874"/>
                  <a:pt x="79724" y="1993678"/>
                  <a:pt x="79724" y="1939290"/>
                </a:cubicBezTo>
                <a:cubicBezTo>
                  <a:pt x="79724" y="1884902"/>
                  <a:pt x="126968" y="1840706"/>
                  <a:pt x="184976" y="1840706"/>
                </a:cubicBezTo>
                <a:lnTo>
                  <a:pt x="251746" y="1840706"/>
                </a:lnTo>
                <a:cubicBezTo>
                  <a:pt x="352139" y="1840706"/>
                  <a:pt x="433864" y="1764221"/>
                  <a:pt x="433864" y="1670114"/>
                </a:cubicBezTo>
                <a:cubicBezTo>
                  <a:pt x="433864" y="1576007"/>
                  <a:pt x="352139" y="1499521"/>
                  <a:pt x="251746" y="1499521"/>
                </a:cubicBezTo>
                <a:lnTo>
                  <a:pt x="184976" y="1499521"/>
                </a:lnTo>
                <a:cubicBezTo>
                  <a:pt x="126968" y="1499521"/>
                  <a:pt x="79724" y="1455325"/>
                  <a:pt x="79724" y="1401032"/>
                </a:cubicBezTo>
                <a:cubicBezTo>
                  <a:pt x="79724" y="1399794"/>
                  <a:pt x="79915" y="1398651"/>
                  <a:pt x="79915" y="1397413"/>
                </a:cubicBezTo>
                <a:lnTo>
                  <a:pt x="79724" y="1397413"/>
                </a:lnTo>
                <a:cubicBezTo>
                  <a:pt x="79724" y="1343120"/>
                  <a:pt x="126968" y="1298829"/>
                  <a:pt x="184976" y="1298829"/>
                </a:cubicBezTo>
                <a:lnTo>
                  <a:pt x="251746" y="1298829"/>
                </a:lnTo>
                <a:cubicBezTo>
                  <a:pt x="352139" y="1298829"/>
                  <a:pt x="433864" y="1222343"/>
                  <a:pt x="433864" y="1128236"/>
                </a:cubicBezTo>
                <a:cubicBezTo>
                  <a:pt x="433864" y="1034129"/>
                  <a:pt x="352139" y="957644"/>
                  <a:pt x="251746" y="957644"/>
                </a:cubicBezTo>
                <a:lnTo>
                  <a:pt x="184976" y="957644"/>
                </a:lnTo>
                <a:cubicBezTo>
                  <a:pt x="126968" y="957644"/>
                  <a:pt x="79724" y="913448"/>
                  <a:pt x="79724" y="859155"/>
                </a:cubicBezTo>
                <a:cubicBezTo>
                  <a:pt x="79724" y="804863"/>
                  <a:pt x="126968" y="760571"/>
                  <a:pt x="184976" y="760571"/>
                </a:cubicBezTo>
                <a:lnTo>
                  <a:pt x="251746" y="760571"/>
                </a:lnTo>
                <a:cubicBezTo>
                  <a:pt x="352139" y="760571"/>
                  <a:pt x="433864" y="684086"/>
                  <a:pt x="433864" y="589979"/>
                </a:cubicBezTo>
                <a:cubicBezTo>
                  <a:pt x="433864" y="495872"/>
                  <a:pt x="352139" y="419386"/>
                  <a:pt x="251746" y="419386"/>
                </a:cubicBezTo>
                <a:lnTo>
                  <a:pt x="184976" y="419386"/>
                </a:lnTo>
                <a:cubicBezTo>
                  <a:pt x="126968" y="419386"/>
                  <a:pt x="80391" y="374999"/>
                  <a:pt x="80391" y="320707"/>
                </a:cubicBezTo>
                <a:lnTo>
                  <a:pt x="80391" y="312420"/>
                </a:lnTo>
                <a:lnTo>
                  <a:pt x="78296" y="35719"/>
                </a:lnTo>
                <a:cubicBezTo>
                  <a:pt x="78200" y="16002"/>
                  <a:pt x="60579" y="0"/>
                  <a:pt x="38957" y="0"/>
                </a:cubicBezTo>
                <a:cubicBezTo>
                  <a:pt x="17431" y="0"/>
                  <a:pt x="0" y="16193"/>
                  <a:pt x="0" y="36005"/>
                </a:cubicBezTo>
                <a:lnTo>
                  <a:pt x="0" y="36005"/>
                </a:lnTo>
                <a:cubicBezTo>
                  <a:pt x="0" y="36005"/>
                  <a:pt x="1143" y="312515"/>
                  <a:pt x="1143" y="312515"/>
                </a:cubicBezTo>
                <a:lnTo>
                  <a:pt x="1143" y="312515"/>
                </a:lnTo>
                <a:cubicBezTo>
                  <a:pt x="1048" y="314897"/>
                  <a:pt x="762" y="318611"/>
                  <a:pt x="762" y="320993"/>
                </a:cubicBezTo>
                <a:cubicBezTo>
                  <a:pt x="762" y="415100"/>
                  <a:pt x="84582" y="491585"/>
                  <a:pt x="185071" y="491585"/>
                </a:cubicBezTo>
                <a:lnTo>
                  <a:pt x="251841" y="491585"/>
                </a:lnTo>
                <a:cubicBezTo>
                  <a:pt x="309848" y="491585"/>
                  <a:pt x="357092" y="535781"/>
                  <a:pt x="357092" y="590169"/>
                </a:cubicBezTo>
                <a:cubicBezTo>
                  <a:pt x="357092" y="644557"/>
                  <a:pt x="309944" y="688753"/>
                  <a:pt x="251841" y="688753"/>
                </a:cubicBezTo>
                <a:lnTo>
                  <a:pt x="185071" y="688753"/>
                </a:lnTo>
                <a:cubicBezTo>
                  <a:pt x="84677" y="688753"/>
                  <a:pt x="2953" y="765238"/>
                  <a:pt x="2953" y="859346"/>
                </a:cubicBezTo>
                <a:cubicBezTo>
                  <a:pt x="2953" y="953453"/>
                  <a:pt x="84677" y="1029843"/>
                  <a:pt x="185071" y="1029843"/>
                </a:cubicBezTo>
                <a:lnTo>
                  <a:pt x="251841" y="1029843"/>
                </a:lnTo>
                <a:cubicBezTo>
                  <a:pt x="309848" y="1029843"/>
                  <a:pt x="357092" y="1074039"/>
                  <a:pt x="357092" y="1128427"/>
                </a:cubicBezTo>
                <a:cubicBezTo>
                  <a:pt x="357092" y="1182815"/>
                  <a:pt x="309944" y="1226915"/>
                  <a:pt x="251841" y="1226915"/>
                </a:cubicBezTo>
                <a:lnTo>
                  <a:pt x="185071" y="1226915"/>
                </a:lnTo>
                <a:cubicBezTo>
                  <a:pt x="84677" y="1226915"/>
                  <a:pt x="2953" y="1303401"/>
                  <a:pt x="2953" y="1397508"/>
                </a:cubicBezTo>
                <a:lnTo>
                  <a:pt x="3143" y="1397508"/>
                </a:lnTo>
                <a:cubicBezTo>
                  <a:pt x="3143" y="1398746"/>
                  <a:pt x="2953" y="1399889"/>
                  <a:pt x="2953" y="1401128"/>
                </a:cubicBezTo>
                <a:cubicBezTo>
                  <a:pt x="2953" y="1495139"/>
                  <a:pt x="84677" y="1571625"/>
                  <a:pt x="185071" y="1571625"/>
                </a:cubicBezTo>
                <a:lnTo>
                  <a:pt x="251841" y="1571625"/>
                </a:lnTo>
                <a:cubicBezTo>
                  <a:pt x="309848" y="1571625"/>
                  <a:pt x="357092" y="1615821"/>
                  <a:pt x="357092" y="1670209"/>
                </a:cubicBezTo>
                <a:cubicBezTo>
                  <a:pt x="357092" y="1724597"/>
                  <a:pt x="309944" y="1768793"/>
                  <a:pt x="251841" y="1768793"/>
                </a:cubicBezTo>
                <a:lnTo>
                  <a:pt x="185071" y="1768793"/>
                </a:lnTo>
                <a:cubicBezTo>
                  <a:pt x="84677" y="1768793"/>
                  <a:pt x="2953" y="1845278"/>
                  <a:pt x="2953" y="1939385"/>
                </a:cubicBezTo>
                <a:cubicBezTo>
                  <a:pt x="2953" y="2033492"/>
                  <a:pt x="84677" y="2109978"/>
                  <a:pt x="185071" y="2109978"/>
                </a:cubicBezTo>
                <a:lnTo>
                  <a:pt x="251841" y="2109978"/>
                </a:lnTo>
                <a:cubicBezTo>
                  <a:pt x="309848" y="2109978"/>
                  <a:pt x="357092" y="2154174"/>
                  <a:pt x="357092" y="2208562"/>
                </a:cubicBezTo>
                <a:cubicBezTo>
                  <a:pt x="357092" y="2208848"/>
                  <a:pt x="357092" y="2209133"/>
                  <a:pt x="357092" y="2209324"/>
                </a:cubicBezTo>
                <a:lnTo>
                  <a:pt x="358331" y="2521744"/>
                </a:lnTo>
                <a:lnTo>
                  <a:pt x="233267" y="2521744"/>
                </a:lnTo>
                <a:cubicBezTo>
                  <a:pt x="209931" y="2521744"/>
                  <a:pt x="188881" y="2534888"/>
                  <a:pt x="180023" y="2555081"/>
                </a:cubicBezTo>
                <a:cubicBezTo>
                  <a:pt x="177070" y="2561749"/>
                  <a:pt x="175641" y="2568797"/>
                  <a:pt x="175641" y="2575751"/>
                </a:cubicBezTo>
                <a:cubicBezTo>
                  <a:pt x="175641" y="2589848"/>
                  <a:pt x="181547" y="2603659"/>
                  <a:pt x="192500" y="2613946"/>
                </a:cubicBezTo>
                <a:lnTo>
                  <a:pt x="356711" y="2767679"/>
                </a:lnTo>
                <a:cubicBezTo>
                  <a:pt x="367570" y="2777776"/>
                  <a:pt x="382143" y="2783491"/>
                  <a:pt x="397478" y="2783491"/>
                </a:cubicBezTo>
                <a:cubicBezTo>
                  <a:pt x="412814" y="2783491"/>
                  <a:pt x="427482" y="2777776"/>
                  <a:pt x="438245" y="2767679"/>
                </a:cubicBezTo>
              </a:path>
            </a:pathLst>
          </a:custGeom>
          <a:solidFill>
            <a:srgbClr val="EC6626"/>
          </a:solidFill>
          <a:ln w="1972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81658" tIns="40829" rIns="81658" bIns="4082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944" dirty="0"/>
          </a:p>
        </p:txBody>
      </p:sp>
      <p:grpSp>
        <p:nvGrpSpPr>
          <p:cNvPr id="21" name="Group 21">
            <a:extLst>
              <a:ext uri="{FF2B5EF4-FFF2-40B4-BE49-F238E27FC236}">
                <a16:creationId xmlns:a16="http://schemas.microsoft.com/office/drawing/2014/main" id="{937A6C91-C107-4074-AF8F-47C21597017C}"/>
              </a:ext>
            </a:extLst>
          </p:cNvPr>
          <p:cNvGrpSpPr/>
          <p:nvPr/>
        </p:nvGrpSpPr>
        <p:grpSpPr>
          <a:xfrm>
            <a:off x="5159875" y="159439"/>
            <a:ext cx="3558099" cy="3211533"/>
            <a:chOff x="5580001" y="710576"/>
            <a:chExt cx="3599281" cy="3248704"/>
          </a:xfrm>
        </p:grpSpPr>
        <p:grpSp>
          <p:nvGrpSpPr>
            <p:cNvPr id="22" name="Group 1">
              <a:extLst>
                <a:ext uri="{FF2B5EF4-FFF2-40B4-BE49-F238E27FC236}">
                  <a16:creationId xmlns:a16="http://schemas.microsoft.com/office/drawing/2014/main" id="{ED4A5775-02E7-4EC0-B396-6B98DF70CA97}"/>
                </a:ext>
              </a:extLst>
            </p:cNvPr>
            <p:cNvGrpSpPr/>
            <p:nvPr/>
          </p:nvGrpSpPr>
          <p:grpSpPr>
            <a:xfrm>
              <a:off x="5580001" y="1344600"/>
              <a:ext cx="3599281" cy="2614680"/>
              <a:chOff x="5580000" y="1344600"/>
              <a:chExt cx="3599280" cy="2614680"/>
            </a:xfrm>
          </p:grpSpPr>
          <p:pic>
            <p:nvPicPr>
              <p:cNvPr id="24" name="Google Shape;116;p 1">
                <a:extLst>
                  <a:ext uri="{FF2B5EF4-FFF2-40B4-BE49-F238E27FC236}">
                    <a16:creationId xmlns:a16="http://schemas.microsoft.com/office/drawing/2014/main" id="{963DB9A0-7BDA-4C41-9A8D-0A78E3A2363E}"/>
                  </a:ext>
                </a:extLst>
              </p:cNvPr>
              <p:cNvPicPr/>
              <p:nvPr/>
            </p:nvPicPr>
            <p:blipFill>
              <a:blip r:embed="rId3"/>
              <a:stretch/>
            </p:blipFill>
            <p:spPr>
              <a:xfrm>
                <a:off x="6422760" y="1344600"/>
                <a:ext cx="2121120" cy="2354761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25" name="Google Shape;116;p 2">
                <a:extLst>
                  <a:ext uri="{FF2B5EF4-FFF2-40B4-BE49-F238E27FC236}">
                    <a16:creationId xmlns:a16="http://schemas.microsoft.com/office/drawing/2014/main" id="{8282A786-2CB7-4CE5-9E56-B7AFB65317EF}"/>
                  </a:ext>
                </a:extLst>
              </p:cNvPr>
              <p:cNvPicPr/>
              <p:nvPr/>
            </p:nvPicPr>
            <p:blipFill>
              <a:blip r:embed="rId4"/>
              <a:stretch/>
            </p:blipFill>
            <p:spPr>
              <a:xfrm>
                <a:off x="5580000" y="2032560"/>
                <a:ext cx="1683000" cy="186840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26" name="Google Shape;116;p 3">
                <a:extLst>
                  <a:ext uri="{FF2B5EF4-FFF2-40B4-BE49-F238E27FC236}">
                    <a16:creationId xmlns:a16="http://schemas.microsoft.com/office/drawing/2014/main" id="{9BB36195-94B4-4473-97BA-C322CAD1725A}"/>
                  </a:ext>
                </a:extLst>
              </p:cNvPr>
              <p:cNvPicPr/>
              <p:nvPr/>
            </p:nvPicPr>
            <p:blipFill>
              <a:blip r:embed="rId5"/>
              <a:stretch/>
            </p:blipFill>
            <p:spPr>
              <a:xfrm>
                <a:off x="7724160" y="2344320"/>
                <a:ext cx="1455120" cy="1614960"/>
              </a:xfrm>
              <a:prstGeom prst="rect">
                <a:avLst/>
              </a:prstGeom>
              <a:ln w="12700">
                <a:noFill/>
              </a:ln>
            </p:spPr>
          </p:pic>
        </p:grpSp>
        <p:pic>
          <p:nvPicPr>
            <p:cNvPr id="23" name="Picture 1">
              <a:extLst>
                <a:ext uri="{FF2B5EF4-FFF2-40B4-BE49-F238E27FC236}">
                  <a16:creationId xmlns:a16="http://schemas.microsoft.com/office/drawing/2014/main" id="{841DF6C0-DF89-4830-8C45-EEF3FBFEA64F}"/>
                </a:ext>
              </a:extLst>
            </p:cNvPr>
            <p:cNvPicPr/>
            <p:nvPr/>
          </p:nvPicPr>
          <p:blipFill>
            <a:blip r:embed="rId6"/>
            <a:stretch/>
          </p:blipFill>
          <p:spPr>
            <a:xfrm rot="21597000">
              <a:off x="6664708" y="710576"/>
              <a:ext cx="1627560" cy="1663560"/>
            </a:xfrm>
            <a:prstGeom prst="rect">
              <a:avLst/>
            </a:prstGeom>
            <a:ln w="0">
              <a:noFill/>
            </a:ln>
            <a:scene3d>
              <a:camera prst="isometricOffAxis1Top">
                <a:rot lat="17931909" lon="17866411" rev="3914399"/>
              </a:camera>
              <a:lightRig rig="threePt" dir="t"/>
            </a:scene3d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D628D468-4720-4A7C-B264-BF7F11FEB8C6}"/>
              </a:ext>
            </a:extLst>
          </p:cNvPr>
          <p:cNvSpPr txBox="1"/>
          <p:nvPr/>
        </p:nvSpPr>
        <p:spPr>
          <a:xfrm>
            <a:off x="433806" y="4555460"/>
            <a:ext cx="4670442" cy="284858"/>
          </a:xfrm>
          <a:prstGeom prst="rect">
            <a:avLst/>
          </a:prstGeom>
          <a:noFill/>
        </p:spPr>
        <p:txBody>
          <a:bodyPr wrap="square" lIns="32149" tIns="32149" rIns="32149" bIns="32149">
            <a:spAutoFit/>
          </a:bodyPr>
          <a:lstStyle/>
          <a:p>
            <a:pPr>
              <a:spcAft>
                <a:spcPts val="2679"/>
              </a:spcAft>
            </a:pPr>
            <a:r>
              <a:rPr lang="ru-RU" sz="1429" spc="-1" dirty="0"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Артем Бугаенко, «Тантор Лабс»</a:t>
            </a:r>
          </a:p>
        </p:txBody>
      </p:sp>
    </p:spTree>
    <p:extLst>
      <p:ext uri="{BB962C8B-B14F-4D97-AF65-F5344CB8AC3E}">
        <p14:creationId xmlns:p14="http://schemas.microsoft.com/office/powerpoint/2010/main" val="1425080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 чего начать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43B0F0-9FFB-43E9-9CC0-A8DD55F091C7}"/>
              </a:ext>
            </a:extLst>
          </p:cNvPr>
          <p:cNvSpPr txBox="1"/>
          <p:nvPr/>
        </p:nvSpPr>
        <p:spPr>
          <a:xfrm>
            <a:off x="1275556" y="1753308"/>
            <a:ext cx="6592887" cy="1976437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342900" marR="0" indent="-342900" algn="ctr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</a:pPr>
            <a:r>
              <a:rPr lang="ru-RU" sz="2800" dirty="0"/>
              <a:t>Поддержка процессором</a:t>
            </a:r>
          </a:p>
          <a:p>
            <a:pPr marL="342900" marR="0" indent="-342900" algn="ctr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</a:pPr>
            <a:r>
              <a:rPr lang="ru-RU" sz="2800" dirty="0"/>
              <a:t>Подключение библиотек</a:t>
            </a:r>
          </a:p>
          <a:p>
            <a:pPr marL="342900" marR="0" indent="-342900" algn="ctr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</a:pPr>
            <a:r>
              <a:rPr lang="ru-RU" sz="2800" dirty="0"/>
              <a:t>Флаги компиляции</a:t>
            </a:r>
          </a:p>
        </p:txBody>
      </p:sp>
    </p:spTree>
    <p:extLst>
      <p:ext uri="{BB962C8B-B14F-4D97-AF65-F5344CB8AC3E}">
        <p14:creationId xmlns:p14="http://schemas.microsoft.com/office/powerpoint/2010/main" val="2810557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842C14A-E529-4EFD-AE35-0C3D92E8F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31" y="3414711"/>
            <a:ext cx="4373565" cy="1119188"/>
          </a:xfrm>
          <a:prstGeom prst="rect">
            <a:avLst/>
          </a:prstGeom>
        </p:spPr>
      </p:pic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Доступность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SIMD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77CEC81-E488-47F9-AA1F-03A673E0C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51" y="1247775"/>
            <a:ext cx="2382837" cy="16645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B007F1-71DB-4D85-AE73-9F1C341026FF}"/>
              </a:ext>
            </a:extLst>
          </p:cNvPr>
          <p:cNvSpPr txBox="1"/>
          <p:nvPr/>
        </p:nvSpPr>
        <p:spPr>
          <a:xfrm>
            <a:off x="588963" y="914399"/>
            <a:ext cx="3776662" cy="395288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Использование сторонних программ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FDCEA41-0DFB-4E9B-9764-D2B55269BF6E}"/>
              </a:ext>
            </a:extLst>
          </p:cNvPr>
          <p:cNvSpPr/>
          <p:nvPr/>
        </p:nvSpPr>
        <p:spPr>
          <a:xfrm>
            <a:off x="584200" y="3826013"/>
            <a:ext cx="38211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cat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proc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cpuinfo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grep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m </a:t>
            </a:r>
            <a:r>
              <a:rPr lang="en-US" sz="8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o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E </a:t>
            </a:r>
            <a:r>
              <a:rPr lang="en-US" sz="800" dirty="0">
                <a:solidFill>
                  <a:srgbClr val="CE9178"/>
                </a:solidFill>
                <a:latin typeface="Consolas" panose="020B0609020204030204" pitchFamily="49" charset="0"/>
              </a:rPr>
              <a:t>'sse|sse2|sse3|ssse3|sse4_1|sse4_2|avx|avx2|avx512f'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sort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|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tr </a:t>
            </a:r>
            <a:r>
              <a:rPr lang="en-US" sz="800" dirty="0">
                <a:solidFill>
                  <a:srgbClr val="CE9178"/>
                </a:solidFill>
                <a:latin typeface="Consolas" panose="020B0609020204030204" pitchFamily="49" charset="0"/>
              </a:rPr>
              <a:t>' '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sz="8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endParaRPr lang="en-US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803274-03FC-486B-B2B5-5BD943AA1804}"/>
              </a:ext>
            </a:extLst>
          </p:cNvPr>
          <p:cNvSpPr txBox="1"/>
          <p:nvPr/>
        </p:nvSpPr>
        <p:spPr>
          <a:xfrm>
            <a:off x="584200" y="3382208"/>
            <a:ext cx="2216149" cy="227012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Средствами </a:t>
            </a:r>
            <a:r>
              <a:rPr lang="en-US" sz="1400" dirty="0"/>
              <a:t>Linux</a:t>
            </a:r>
            <a:endParaRPr lang="ru-RU" sz="140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2CBF03C-743D-44DE-8B0C-C69AD1D37E5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46" r="11565" b="13465"/>
          <a:stretch/>
        </p:blipFill>
        <p:spPr>
          <a:xfrm>
            <a:off x="4606171" y="1230402"/>
            <a:ext cx="4050827" cy="3533239"/>
          </a:xfrm>
          <a:prstGeom prst="rect">
            <a:avLst/>
          </a:prstGeom>
        </p:spPr>
      </p:pic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5A6D3D3F-F834-4F38-81B7-730BCD302AFB}"/>
              </a:ext>
            </a:extLst>
          </p:cNvPr>
          <p:cNvSpPr/>
          <p:nvPr/>
        </p:nvSpPr>
        <p:spPr>
          <a:xfrm>
            <a:off x="4658280" y="1185641"/>
            <a:ext cx="4050827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&lt;</a:t>
            </a:r>
            <a:r>
              <a:rPr lang="en-US" sz="700" dirty="0" err="1">
                <a:solidFill>
                  <a:srgbClr val="CE9178"/>
                </a:solidFill>
                <a:latin typeface="Consolas" panose="020B0609020204030204" pitchFamily="49" charset="0"/>
              </a:rPr>
              <a:t>stdio.h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&gt;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cpuid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info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], 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InfoType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Subleaf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__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asm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__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_</a:t>
            </a:r>
            <a:r>
              <a:rPr lang="en-US" sz="700" dirty="0">
                <a:solidFill>
                  <a:srgbClr val="DCDCAA"/>
                </a:solidFill>
                <a:latin typeface="Consolas" panose="020B0609020204030204" pitchFamily="49" charset="0"/>
              </a:rPr>
              <a:t>_volatile__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700" dirty="0" err="1">
                <a:solidFill>
                  <a:srgbClr val="CE9178"/>
                </a:solidFill>
                <a:latin typeface="Consolas" panose="020B0609020204030204" pitchFamily="49" charset="0"/>
              </a:rPr>
              <a:t>cpuid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: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"=a"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info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]), 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"=b"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info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]), 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"=c"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info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]), 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"=d"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info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]) :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"a"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InfoType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), 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"c"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Subleaf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  // </a:t>
            </a:r>
            <a:r>
              <a:rPr lang="ru-RU" sz="700" dirty="0">
                <a:solidFill>
                  <a:srgbClr val="6A9955"/>
                </a:solidFill>
                <a:latin typeface="Consolas" panose="020B0609020204030204" pitchFamily="49" charset="0"/>
              </a:rPr>
              <a:t>Передаем и </a:t>
            </a:r>
            <a:r>
              <a:rPr lang="en-US" sz="700" dirty="0" err="1">
                <a:solidFill>
                  <a:srgbClr val="6A9955"/>
                </a:solidFill>
                <a:latin typeface="Consolas" panose="020B0609020204030204" pitchFamily="49" charset="0"/>
              </a:rPr>
              <a:t>InfoType</a:t>
            </a:r>
            <a:r>
              <a:rPr 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, </a:t>
            </a:r>
            <a:r>
              <a:rPr lang="ru-RU" sz="700" dirty="0">
                <a:solidFill>
                  <a:srgbClr val="6A9955"/>
                </a:solidFill>
                <a:latin typeface="Consolas" panose="020B0609020204030204" pitchFamily="49" charset="0"/>
              </a:rPr>
              <a:t>и </a:t>
            </a:r>
            <a:r>
              <a:rPr lang="en-US" sz="700" dirty="0" err="1">
                <a:solidFill>
                  <a:srgbClr val="6A9955"/>
                </a:solidFill>
                <a:latin typeface="Consolas" panose="020B0609020204030204" pitchFamily="49" charset="0"/>
              </a:rPr>
              <a:t>Subleaf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);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info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];</a:t>
            </a:r>
          </a:p>
          <a:p>
            <a:b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ru-RU" sz="700" dirty="0">
                <a:solidFill>
                  <a:srgbClr val="6A9955"/>
                </a:solidFill>
                <a:latin typeface="Consolas" panose="020B0609020204030204" pitchFamily="49" charset="0"/>
              </a:rPr>
              <a:t>Получаем информацию о поддержке инструкций</a:t>
            </a:r>
            <a:endParaRPr lang="ru-RU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cpuid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info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ecx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info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edx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info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];</a:t>
            </a:r>
          </a:p>
          <a:p>
            <a:b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cpuid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info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7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ebx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info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ru-RU" sz="700" dirty="0">
                <a:solidFill>
                  <a:srgbClr val="6A9955"/>
                </a:solidFill>
                <a:latin typeface="Consolas" panose="020B0609020204030204" pitchFamily="49" charset="0"/>
              </a:rPr>
              <a:t>Проверка поддержки различных инструкций</a:t>
            </a:r>
            <a:endParaRPr lang="ru-RU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edx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&lt;&lt;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25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)) </a:t>
            </a:r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"SSE supported</a:t>
            </a:r>
            <a:r>
              <a:rPr lang="en-US" sz="7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edx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&lt;&lt;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26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)) </a:t>
            </a:r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"SSE2 supported</a:t>
            </a:r>
            <a:r>
              <a:rPr lang="en-US" sz="7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ecx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&lt;&lt;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))  </a:t>
            </a:r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"SSE3 supported</a:t>
            </a:r>
            <a:r>
              <a:rPr lang="en-US" sz="7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ecx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&lt;&lt;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9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))  </a:t>
            </a:r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"SSSE3 supported</a:t>
            </a:r>
            <a:r>
              <a:rPr lang="en-US" sz="7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ecx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&lt;&lt;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19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)) </a:t>
            </a:r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"SSE4.1 supported</a:t>
            </a:r>
            <a:r>
              <a:rPr lang="en-US" sz="7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ecx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&lt;&lt;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20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)) </a:t>
            </a:r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"SSE4.2 supported</a:t>
            </a:r>
            <a:r>
              <a:rPr lang="en-US" sz="7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ecx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&lt;&lt;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28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)) </a:t>
            </a:r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"AVX supported</a:t>
            </a:r>
            <a:r>
              <a:rPr lang="en-US" sz="7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ebx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&lt;&lt;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))  </a:t>
            </a:r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"AVX2 supported</a:t>
            </a:r>
            <a:r>
              <a:rPr lang="en-US" sz="7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ebx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&lt;&lt;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16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)) </a:t>
            </a:r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"AVX-512F supported</a:t>
            </a:r>
            <a:r>
              <a:rPr lang="en-US" sz="7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FDEB0D-DC2A-42A7-B4AC-F4B9880D0C3D}"/>
              </a:ext>
            </a:extLst>
          </p:cNvPr>
          <p:cNvSpPr txBox="1"/>
          <p:nvPr/>
        </p:nvSpPr>
        <p:spPr>
          <a:xfrm>
            <a:off x="4606171" y="914399"/>
            <a:ext cx="3100387" cy="219075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Средствами </a:t>
            </a:r>
            <a:r>
              <a:rPr lang="en-US" sz="1400" dirty="0"/>
              <a:t>C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351044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Доступность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SIMD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B007F1-71DB-4D85-AE73-9F1C341026FF}"/>
              </a:ext>
            </a:extLst>
          </p:cNvPr>
          <p:cNvSpPr txBox="1"/>
          <p:nvPr/>
        </p:nvSpPr>
        <p:spPr>
          <a:xfrm>
            <a:off x="197883" y="910431"/>
            <a:ext cx="4287838" cy="395288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Команда и пример выполнения программы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338988D-09F4-4342-AC22-C23D72A393F6}"/>
              </a:ext>
            </a:extLst>
          </p:cNvPr>
          <p:cNvSpPr/>
          <p:nvPr/>
        </p:nvSpPr>
        <p:spPr>
          <a:xfrm>
            <a:off x="261067" y="1247775"/>
            <a:ext cx="4152145" cy="2462213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rgbClr val="62B5E5"/>
                </a:solidFill>
                <a:latin typeface="Consolas" panose="020B0609020204030204" pitchFamily="49" charset="0"/>
              </a:rPr>
              <a:t>$ </a:t>
            </a:r>
            <a:r>
              <a:rPr lang="ru-RU" sz="1400" dirty="0" err="1">
                <a:solidFill>
                  <a:schemeClr val="accent1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gcc</a:t>
            </a:r>
            <a:r>
              <a:rPr lang="ru-RU" sz="1400" dirty="0">
                <a:solidFill>
                  <a:srgbClr val="62B5E5"/>
                </a:solidFill>
                <a:latin typeface="Consolas" panose="020B0609020204030204" pitchFamily="49" charset="0"/>
              </a:rPr>
              <a:t> </a:t>
            </a:r>
            <a:r>
              <a:rPr lang="ru-RU" sz="1400" dirty="0">
                <a:solidFill>
                  <a:schemeClr val="tx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-O2 -o </a:t>
            </a:r>
            <a:r>
              <a:rPr lang="ru-RU" sz="1400" dirty="0" err="1">
                <a:solidFill>
                  <a:srgbClr val="86BC25"/>
                </a:solidFill>
                <a:latin typeface="Consolas" panose="020B0609020204030204" pitchFamily="49" charset="0"/>
              </a:rPr>
              <a:t>supp</a:t>
            </a:r>
            <a:r>
              <a:rPr lang="ru-RU" sz="1400" dirty="0">
                <a:solidFill>
                  <a:srgbClr val="62B5E5"/>
                </a:solidFill>
                <a:latin typeface="Consolas" panose="020B0609020204030204" pitchFamily="49" charset="0"/>
              </a:rPr>
              <a:t> </a:t>
            </a:r>
            <a:r>
              <a:rPr lang="ru-RU" sz="1400" dirty="0">
                <a:solidFill>
                  <a:srgbClr val="E3E48D"/>
                </a:solidFill>
                <a:latin typeface="Consolas" panose="020B0609020204030204" pitchFamily="49" charset="0"/>
              </a:rPr>
              <a:t>01_support.c </a:t>
            </a:r>
            <a:endParaRPr lang="en-US" sz="1400" dirty="0">
              <a:solidFill>
                <a:srgbClr val="E3E48D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rgbClr val="62B5E5"/>
                </a:solidFill>
                <a:latin typeface="Consolas" panose="020B0609020204030204" pitchFamily="49" charset="0"/>
              </a:rPr>
              <a:t>$ ./</a:t>
            </a:r>
            <a:r>
              <a:rPr lang="ru-RU" sz="1400" dirty="0" err="1">
                <a:solidFill>
                  <a:srgbClr val="86BC25"/>
                </a:solidFill>
                <a:latin typeface="Consolas" panose="020B0609020204030204" pitchFamily="49" charset="0"/>
              </a:rPr>
              <a:t>supp</a:t>
            </a:r>
            <a:endParaRPr lang="en-US" sz="1400" dirty="0">
              <a:solidFill>
                <a:srgbClr val="86BC25"/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SSE </a:t>
            </a:r>
            <a:r>
              <a:rPr lang="ru-RU" sz="1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supported</a:t>
            </a:r>
            <a:endParaRPr 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SSE2 </a:t>
            </a:r>
            <a:r>
              <a:rPr lang="ru-RU" sz="1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supported</a:t>
            </a:r>
            <a:endParaRPr 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SSE3 </a:t>
            </a:r>
            <a:r>
              <a:rPr lang="ru-RU" sz="1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supported</a:t>
            </a:r>
            <a:endParaRPr 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SSSE3 </a:t>
            </a:r>
            <a:r>
              <a:rPr lang="ru-RU" sz="1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supported</a:t>
            </a:r>
            <a:endParaRPr 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SSE4.1 </a:t>
            </a:r>
            <a:r>
              <a:rPr lang="ru-RU" sz="1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supported</a:t>
            </a:r>
            <a:endParaRPr 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SSE4.2 </a:t>
            </a:r>
            <a:r>
              <a:rPr lang="ru-RU" sz="1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supported</a:t>
            </a:r>
            <a:endParaRPr lang="en-US" sz="1400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r>
              <a:rPr lang="ru-RU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AVX </a:t>
            </a:r>
            <a:r>
              <a:rPr lang="ru-RU" sz="14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supported</a:t>
            </a:r>
            <a:endParaRPr lang="ru-RU" sz="1400" dirty="0">
              <a:solidFill>
                <a:schemeClr val="accent2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AVX2 supported</a:t>
            </a:r>
          </a:p>
          <a:p>
            <a:r>
              <a:rPr lang="ru-RU" sz="1400" dirty="0">
                <a:solidFill>
                  <a:srgbClr val="62B5E5"/>
                </a:solidFill>
                <a:latin typeface="Consolas" panose="020B0609020204030204" pitchFamily="49" charset="0"/>
              </a:rPr>
              <a:t>$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A4F7B44-3042-4FF2-89A7-710BBF823C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46" r="11565" b="13465"/>
          <a:stretch/>
        </p:blipFill>
        <p:spPr>
          <a:xfrm>
            <a:off x="4606171" y="1230402"/>
            <a:ext cx="4050827" cy="3533239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462F12D0-15EE-461E-A571-C22D9695756C}"/>
              </a:ext>
            </a:extLst>
          </p:cNvPr>
          <p:cNvSpPr/>
          <p:nvPr/>
        </p:nvSpPr>
        <p:spPr>
          <a:xfrm>
            <a:off x="4658280" y="1185641"/>
            <a:ext cx="4050827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&lt;</a:t>
            </a:r>
            <a:r>
              <a:rPr lang="en-US" sz="700" dirty="0" err="1">
                <a:solidFill>
                  <a:srgbClr val="CE9178"/>
                </a:solidFill>
                <a:latin typeface="Consolas" panose="020B0609020204030204" pitchFamily="49" charset="0"/>
              </a:rPr>
              <a:t>stdio.h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&gt;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cpuid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info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], 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InfoType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Subleaf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__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asm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__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_</a:t>
            </a:r>
            <a:r>
              <a:rPr lang="en-US" sz="700" dirty="0">
                <a:solidFill>
                  <a:srgbClr val="DCDCAA"/>
                </a:solidFill>
                <a:latin typeface="Consolas" panose="020B0609020204030204" pitchFamily="49" charset="0"/>
              </a:rPr>
              <a:t>_volatile__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700" dirty="0" err="1">
                <a:solidFill>
                  <a:srgbClr val="CE9178"/>
                </a:solidFill>
                <a:latin typeface="Consolas" panose="020B0609020204030204" pitchFamily="49" charset="0"/>
              </a:rPr>
              <a:t>cpuid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: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"=a"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info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]), 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"=b"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info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]), 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"=c"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info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]), 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"=d"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info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]) :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"a"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InfoType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), 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"c"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Subleaf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  // </a:t>
            </a:r>
            <a:r>
              <a:rPr lang="ru-RU" sz="700" dirty="0">
                <a:solidFill>
                  <a:srgbClr val="6A9955"/>
                </a:solidFill>
                <a:latin typeface="Consolas" panose="020B0609020204030204" pitchFamily="49" charset="0"/>
              </a:rPr>
              <a:t>Передаем и </a:t>
            </a:r>
            <a:r>
              <a:rPr lang="en-US" sz="700" dirty="0" err="1">
                <a:solidFill>
                  <a:srgbClr val="6A9955"/>
                </a:solidFill>
                <a:latin typeface="Consolas" panose="020B0609020204030204" pitchFamily="49" charset="0"/>
              </a:rPr>
              <a:t>InfoType</a:t>
            </a:r>
            <a:r>
              <a:rPr 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, </a:t>
            </a:r>
            <a:r>
              <a:rPr lang="ru-RU" sz="700" dirty="0">
                <a:solidFill>
                  <a:srgbClr val="6A9955"/>
                </a:solidFill>
                <a:latin typeface="Consolas" panose="020B0609020204030204" pitchFamily="49" charset="0"/>
              </a:rPr>
              <a:t>и </a:t>
            </a:r>
            <a:r>
              <a:rPr lang="en-US" sz="700" dirty="0" err="1">
                <a:solidFill>
                  <a:srgbClr val="6A9955"/>
                </a:solidFill>
                <a:latin typeface="Consolas" panose="020B0609020204030204" pitchFamily="49" charset="0"/>
              </a:rPr>
              <a:t>Subleaf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);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info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];</a:t>
            </a:r>
          </a:p>
          <a:p>
            <a:b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ru-RU" sz="700" dirty="0">
                <a:solidFill>
                  <a:srgbClr val="6A9955"/>
                </a:solidFill>
                <a:latin typeface="Consolas" panose="020B0609020204030204" pitchFamily="49" charset="0"/>
              </a:rPr>
              <a:t>Получаем информацию о поддержке инструкций</a:t>
            </a:r>
            <a:endParaRPr lang="ru-RU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cpuid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info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ecx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info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edx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info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];</a:t>
            </a:r>
          </a:p>
          <a:p>
            <a:b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cpuid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info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7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ebx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info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ru-RU" sz="700" dirty="0">
                <a:solidFill>
                  <a:srgbClr val="6A9955"/>
                </a:solidFill>
                <a:latin typeface="Consolas" panose="020B0609020204030204" pitchFamily="49" charset="0"/>
              </a:rPr>
              <a:t>Проверка поддержки различных инструкций</a:t>
            </a:r>
            <a:endParaRPr lang="ru-RU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edx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&lt;&lt;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25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)) </a:t>
            </a:r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"SSE supported</a:t>
            </a:r>
            <a:r>
              <a:rPr lang="en-US" sz="7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edx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&lt;&lt;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26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)) </a:t>
            </a:r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"SSE2 supported</a:t>
            </a:r>
            <a:r>
              <a:rPr lang="en-US" sz="7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ecx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&lt;&lt;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))  </a:t>
            </a:r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"SSE3 supported</a:t>
            </a:r>
            <a:r>
              <a:rPr lang="en-US" sz="7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ecx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&lt;&lt;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9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))  </a:t>
            </a:r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"SSSE3 supported</a:t>
            </a:r>
            <a:r>
              <a:rPr lang="en-US" sz="7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ecx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&lt;&lt;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19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)) </a:t>
            </a:r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"SSE4.1 supported</a:t>
            </a:r>
            <a:r>
              <a:rPr lang="en-US" sz="7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ecx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&lt;&lt;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20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)) </a:t>
            </a:r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"SSE4.2 supported</a:t>
            </a:r>
            <a:r>
              <a:rPr lang="en-US" sz="7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ecx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&lt;&lt;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28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)) </a:t>
            </a:r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"AVX supported</a:t>
            </a:r>
            <a:r>
              <a:rPr lang="en-US" sz="7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ebx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&lt;&lt;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))  </a:t>
            </a:r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"AVX2 supported</a:t>
            </a:r>
            <a:r>
              <a:rPr lang="en-US" sz="7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ebx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&lt;&lt;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16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)) </a:t>
            </a:r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"AVX-512F supported</a:t>
            </a:r>
            <a:r>
              <a:rPr lang="en-US" sz="7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0DBB51-6457-442F-86C6-B748763DBADC}"/>
              </a:ext>
            </a:extLst>
          </p:cNvPr>
          <p:cNvSpPr txBox="1"/>
          <p:nvPr/>
        </p:nvSpPr>
        <p:spPr>
          <a:xfrm>
            <a:off x="4554261" y="915083"/>
            <a:ext cx="3100387" cy="219075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Исходный код</a:t>
            </a:r>
          </a:p>
        </p:txBody>
      </p:sp>
    </p:spTree>
    <p:extLst>
      <p:ext uri="{BB962C8B-B14F-4D97-AF65-F5344CB8AC3E}">
        <p14:creationId xmlns:p14="http://schemas.microsoft.com/office/powerpoint/2010/main" val="595584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Как подключить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6CB0F13-E6E9-4901-97E0-CA1F6968D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41" y="1518444"/>
            <a:ext cx="5657850" cy="19669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5865A64-FBB5-4CE4-B675-FA7E635D4A8A}"/>
              </a:ext>
            </a:extLst>
          </p:cNvPr>
          <p:cNvSpPr txBox="1"/>
          <p:nvPr/>
        </p:nvSpPr>
        <p:spPr>
          <a:xfrm>
            <a:off x="1290638" y="1082675"/>
            <a:ext cx="5929312" cy="474663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lang="ru-RU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6630E7-D9CF-4AB4-90C1-F4010D5DDFD4}"/>
              </a:ext>
            </a:extLst>
          </p:cNvPr>
          <p:cNvSpPr txBox="1"/>
          <p:nvPr/>
        </p:nvSpPr>
        <p:spPr>
          <a:xfrm>
            <a:off x="588963" y="1174835"/>
            <a:ext cx="7573962" cy="622300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>
                <a:cs typeface="Arial" panose="020B0604020202020204" pitchFamily="34" charset="0"/>
              </a:rPr>
              <a:t>Раньше</a:t>
            </a:r>
            <a:r>
              <a:rPr lang="ru-RU" sz="1400" dirty="0"/>
              <a:t> для каждой версии </a:t>
            </a:r>
            <a:r>
              <a:rPr lang="en-US" sz="1400" dirty="0"/>
              <a:t>SIMD</a:t>
            </a:r>
            <a:r>
              <a:rPr lang="ru-RU" sz="1400" dirty="0"/>
              <a:t> интринсики подключались из разных файлов: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57B44-DC72-4749-9048-874B6593BEEC}"/>
              </a:ext>
            </a:extLst>
          </p:cNvPr>
          <p:cNvSpPr txBox="1"/>
          <p:nvPr/>
        </p:nvSpPr>
        <p:spPr>
          <a:xfrm>
            <a:off x="588963" y="4469923"/>
            <a:ext cx="7673975" cy="381000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ru-RU" sz="1400" dirty="0"/>
              <a:t>С появлением </a:t>
            </a:r>
            <a:r>
              <a:rPr lang="en-US" sz="1400" dirty="0"/>
              <a:t>AVX, </a:t>
            </a:r>
            <a:r>
              <a:rPr lang="ru-RU" sz="1400" dirty="0"/>
              <a:t>достаточно подключить </a:t>
            </a:r>
            <a:r>
              <a:rPr lang="en-US" sz="1400" dirty="0">
                <a:latin typeface="Consolas" panose="020B0609020204030204" pitchFamily="49" charset="0"/>
              </a:rPr>
              <a:t>&lt;immintrin.h&gt;</a:t>
            </a:r>
            <a:r>
              <a:rPr lang="ru-RU" sz="1400" dirty="0">
                <a:latin typeface="Consolas" panose="020B0609020204030204" pitchFamily="49" charset="0"/>
              </a:rPr>
              <a:t>.</a:t>
            </a:r>
            <a:endParaRPr lang="ru-RU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BDEE67-ECBC-400A-B1B8-E71B23913E80}"/>
              </a:ext>
            </a:extLst>
          </p:cNvPr>
          <p:cNvSpPr txBox="1"/>
          <p:nvPr/>
        </p:nvSpPr>
        <p:spPr>
          <a:xfrm>
            <a:off x="588963" y="3907780"/>
            <a:ext cx="6512861" cy="427650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ru-RU" sz="1400" b="1" dirty="0" err="1"/>
              <a:t>Интринсик</a:t>
            </a:r>
            <a:r>
              <a:rPr lang="ru-RU" sz="1400" dirty="0"/>
              <a:t> (от англ. </a:t>
            </a:r>
            <a:r>
              <a:rPr lang="ru-RU" sz="1400" b="1" dirty="0" err="1"/>
              <a:t>intrinsic</a:t>
            </a:r>
            <a:r>
              <a:rPr lang="ru-RU" sz="1400" dirty="0"/>
              <a:t>) — это функция, при вызове которой компилятор генерирует конкретные аппаратные инструкции.</a:t>
            </a:r>
          </a:p>
        </p:txBody>
      </p:sp>
    </p:spTree>
    <p:extLst>
      <p:ext uri="{BB962C8B-B14F-4D97-AF65-F5344CB8AC3E}">
        <p14:creationId xmlns:p14="http://schemas.microsoft.com/office/powerpoint/2010/main" val="3953534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Типы данных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684EA2-2552-4B62-8DE2-201B142F8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821" y="1082926"/>
            <a:ext cx="4486141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Char char="•"/>
              <a:tabLst/>
            </a:pPr>
            <a:r>
              <a:rPr kumimoji="0" lang="ru-RU" altLang="ru-RU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SSE </a:t>
            </a:r>
            <a:r>
              <a:rPr kumimoji="0" lang="ru-RU" altLang="ru-RU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(__m128, __m128i, __m128d</a:t>
            </a:r>
            <a:r>
              <a:rPr kumimoji="0" lang="ru-RU" altLang="ru-RU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):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Эти типы используются для операций на 128-битных регистрах, позволяя обработать четыре 32-битных числа или два 64-битных числа одновременно.</a:t>
            </a:r>
            <a:b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ru-RU" altLang="ru-RU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Tx/>
              <a:buChar char="•"/>
              <a:tabLst/>
            </a:pPr>
            <a:r>
              <a:rPr kumimoji="0" lang="ru-RU" altLang="ru-RU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AVX2 </a:t>
            </a:r>
            <a:r>
              <a:rPr kumimoji="0" lang="ru-RU" altLang="ru-RU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(__m256, __m256i, __m256d</a:t>
            </a:r>
            <a:r>
              <a:rPr kumimoji="0" lang="ru-RU" altLang="ru-RU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):</a:t>
            </a:r>
            <a:r>
              <a:rPr kumimoji="0" lang="ru-RU" altLang="ru-RU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Эти типы позволяют работать с 256-битными регистрами, что удваивает количество обрабатываемых данных по сравнению с SSE.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F40707-F67A-4F14-AD9E-0DE5F2E9A1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80" t="7011" b="44909"/>
          <a:stretch/>
        </p:blipFill>
        <p:spPr>
          <a:xfrm>
            <a:off x="6151085" y="1082675"/>
            <a:ext cx="1517019" cy="37921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102604-540A-4A95-88F6-5924FFA3D483}"/>
              </a:ext>
            </a:extLst>
          </p:cNvPr>
          <p:cNvSpPr txBox="1"/>
          <p:nvPr/>
        </p:nvSpPr>
        <p:spPr>
          <a:xfrm>
            <a:off x="5996848" y="749398"/>
            <a:ext cx="1924279" cy="304675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Регистры </a:t>
            </a:r>
            <a:r>
              <a:rPr lang="en-US" sz="1400" dirty="0"/>
              <a:t>AVX +SSE</a:t>
            </a:r>
            <a:endParaRPr lang="ru-RU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F7C2A5-20C5-4328-9B6D-D702D5A59C91}"/>
              </a:ext>
            </a:extLst>
          </p:cNvPr>
          <p:cNvSpPr txBox="1"/>
          <p:nvPr/>
        </p:nvSpPr>
        <p:spPr>
          <a:xfrm>
            <a:off x="1656202" y="3737527"/>
            <a:ext cx="4340646" cy="1405973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С младшей половиной </a:t>
            </a:r>
            <a:r>
              <a:rPr lang="en-US" sz="1400" dirty="0" err="1">
                <a:solidFill>
                  <a:schemeClr val="bg1"/>
                </a:solidFill>
                <a:highlight>
                  <a:srgbClr val="1F1F1F"/>
                </a:highlight>
              </a:rPr>
              <a:t>ymm</a:t>
            </a:r>
            <a:r>
              <a:rPr lang="en-US" sz="1400" dirty="0"/>
              <a:t> </a:t>
            </a:r>
            <a:r>
              <a:rPr lang="ru-RU" sz="1400" dirty="0"/>
              <a:t> регистра может работать </a:t>
            </a:r>
            <a:r>
              <a:rPr lang="en-US" sz="1400" dirty="0"/>
              <a:t>SSE</a:t>
            </a:r>
            <a:r>
              <a:rPr lang="ru-RU" sz="1400" dirty="0"/>
              <a:t>,</a:t>
            </a:r>
            <a:r>
              <a:rPr lang="en-US" sz="1400" dirty="0"/>
              <a:t> </a:t>
            </a:r>
            <a:r>
              <a:rPr lang="ru-RU" sz="1400" dirty="0"/>
              <a:t>как с полноценным </a:t>
            </a:r>
            <a:r>
              <a:rPr lang="en-US" sz="1400" dirty="0" err="1">
                <a:solidFill>
                  <a:schemeClr val="bg1"/>
                </a:solidFill>
                <a:highlight>
                  <a:srgbClr val="1F1F1F"/>
                </a:highlight>
              </a:rPr>
              <a:t>xmm</a:t>
            </a:r>
            <a:r>
              <a:rPr lang="en-US" sz="1400" dirty="0"/>
              <a:t> </a:t>
            </a:r>
            <a:r>
              <a:rPr lang="ru-RU" sz="1400" dirty="0"/>
              <a:t>регистром.</a:t>
            </a:r>
          </a:p>
        </p:txBody>
      </p:sp>
    </p:spTree>
    <p:extLst>
      <p:ext uri="{BB962C8B-B14F-4D97-AF65-F5344CB8AC3E}">
        <p14:creationId xmlns:p14="http://schemas.microsoft.com/office/powerpoint/2010/main" val="181623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AC71A96C-A06F-413C-AC79-E989E91B2CAC}"/>
              </a:ext>
            </a:extLst>
          </p:cNvPr>
          <p:cNvSpPr/>
          <p:nvPr/>
        </p:nvSpPr>
        <p:spPr>
          <a:xfrm>
            <a:off x="393700" y="1235075"/>
            <a:ext cx="7524750" cy="3139321"/>
          </a:xfrm>
          <a:prstGeom prst="roundRect">
            <a:avLst>
              <a:gd name="adj" fmla="val 5137"/>
            </a:avLst>
          </a:prstGeom>
          <a:solidFill>
            <a:srgbClr val="1F1F1F"/>
          </a:solidFill>
          <a:ln w="12700">
            <a:miter lim="400000"/>
          </a:ln>
        </p:spPr>
        <p:txBody>
          <a:bodyPr lIns="108000" tIns="108000" rIns="36000" bIns="36000" rtlCol="0" anchor="t" anchorCtr="0"/>
          <a:lstStyle/>
          <a:p>
            <a:pPr marL="0" marR="0" indent="0" algn="l" defTabSz="11055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sz="1200" b="1" dirty="0"/>
          </a:p>
        </p:txBody>
      </p:sp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Установка вектора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8397615-8F2C-4C37-97B7-747478070B7F}"/>
              </a:ext>
            </a:extLst>
          </p:cNvPr>
          <p:cNvSpPr/>
          <p:nvPr/>
        </p:nvSpPr>
        <p:spPr>
          <a:xfrm>
            <a:off x="238126" y="1328321"/>
            <a:ext cx="752475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ru-RU" sz="1100" dirty="0">
                <a:solidFill>
                  <a:srgbClr val="6A9955"/>
                </a:solidFill>
                <a:latin typeface="Consolas" panose="020B0609020204030204" pitchFamily="49" charset="0"/>
              </a:rPr>
              <a:t>// Загрузка данных в </a:t>
            </a:r>
            <a:r>
              <a:rPr 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AVX2-</a:t>
            </a:r>
            <a:r>
              <a:rPr lang="ru-RU" sz="1100" dirty="0">
                <a:solidFill>
                  <a:srgbClr val="6A9955"/>
                </a:solidFill>
                <a:latin typeface="Consolas" panose="020B0609020204030204" pitchFamily="49" charset="0"/>
              </a:rPr>
              <a:t>регистры</a:t>
            </a:r>
            <a:endParaRPr lang="ru-RU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ru-RU" sz="1100" dirty="0">
                <a:solidFill>
                  <a:srgbClr val="6A9955"/>
                </a:solidFill>
                <a:latin typeface="Consolas" panose="020B0609020204030204" pitchFamily="49" charset="0"/>
              </a:rPr>
              <a:t>// 32-битные числа с плавающей точкой (одинарная точность)</a:t>
            </a:r>
            <a:endParaRPr lang="ru-RU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ru-RU" sz="1100" dirty="0">
                <a:solidFill>
                  <a:srgbClr val="4EC9B0"/>
                </a:solidFill>
                <a:latin typeface="Consolas" panose="020B0609020204030204" pitchFamily="49" charset="0"/>
              </a:rPr>
              <a:t>__</a:t>
            </a:r>
            <a:r>
              <a:rPr lang="en-US" sz="1100" dirty="0">
                <a:solidFill>
                  <a:srgbClr val="4EC9B0"/>
                </a:solidFill>
                <a:latin typeface="Consolas" panose="020B0609020204030204" pitchFamily="49" charset="0"/>
              </a:rPr>
              <a:t>m256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vec_float1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DCDCAA"/>
                </a:solidFill>
                <a:latin typeface="Consolas" panose="020B0609020204030204" pitchFamily="49" charset="0"/>
              </a:rPr>
              <a:t>_mm256_loadu_ps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float_data1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r>
              <a:rPr 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  	// </a:t>
            </a:r>
            <a:r>
              <a:rPr lang="ru-RU" sz="1100" dirty="0">
                <a:solidFill>
                  <a:srgbClr val="6A9955"/>
                </a:solidFill>
                <a:latin typeface="Consolas" panose="020B0609020204030204" pitchFamily="49" charset="0"/>
              </a:rPr>
              <a:t>Невыровненные данные</a:t>
            </a:r>
            <a:endParaRPr lang="ru-RU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ru-RU" sz="1100" dirty="0">
                <a:solidFill>
                  <a:srgbClr val="4EC9B0"/>
                </a:solidFill>
                <a:latin typeface="Consolas" panose="020B0609020204030204" pitchFamily="49" charset="0"/>
              </a:rPr>
              <a:t>__</a:t>
            </a:r>
            <a:r>
              <a:rPr lang="en-US" sz="1100" dirty="0">
                <a:solidFill>
                  <a:srgbClr val="4EC9B0"/>
                </a:solidFill>
                <a:latin typeface="Consolas" panose="020B0609020204030204" pitchFamily="49" charset="0"/>
              </a:rPr>
              <a:t>m256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vec_float2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DCDCAA"/>
                </a:solidFill>
                <a:latin typeface="Consolas" panose="020B0609020204030204" pitchFamily="49" charset="0"/>
              </a:rPr>
              <a:t>_mm256_load_ps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float_data2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r>
              <a:rPr 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   	// </a:t>
            </a:r>
            <a:r>
              <a:rPr lang="ru-RU" sz="1100" dirty="0">
                <a:solidFill>
                  <a:srgbClr val="6A9955"/>
                </a:solidFill>
                <a:latin typeface="Consolas" panose="020B0609020204030204" pitchFamily="49" charset="0"/>
              </a:rPr>
              <a:t>Выровненные данные</a:t>
            </a:r>
            <a:endParaRPr lang="ru-RU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ru-RU" sz="1100" dirty="0">
                <a:solidFill>
                  <a:srgbClr val="6A9955"/>
                </a:solidFill>
                <a:latin typeface="Consolas" panose="020B0609020204030204" pitchFamily="49" charset="0"/>
              </a:rPr>
              <a:t>// 16-битные целые числа</a:t>
            </a:r>
            <a:endParaRPr lang="ru-RU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ru-RU" sz="1100" dirty="0">
                <a:solidFill>
                  <a:srgbClr val="4EC9B0"/>
                </a:solidFill>
                <a:latin typeface="Consolas" panose="020B0609020204030204" pitchFamily="49" charset="0"/>
              </a:rPr>
              <a:t>__</a:t>
            </a:r>
            <a:r>
              <a:rPr lang="en-US" sz="1100" dirty="0">
                <a:solidFill>
                  <a:srgbClr val="4EC9B0"/>
                </a:solidFill>
                <a:latin typeface="Consolas" panose="020B0609020204030204" pitchFamily="49" charset="0"/>
              </a:rPr>
              <a:t>m256i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vec_int16_1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DCDCAA"/>
                </a:solidFill>
                <a:latin typeface="Consolas" panose="020B0609020204030204" pitchFamily="49" charset="0"/>
              </a:rPr>
              <a:t>_mm256_loadu_si256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((</a:t>
            </a:r>
            <a:r>
              <a:rPr lang="en-US" sz="11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int_data1_16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r>
              <a:rPr 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 // </a:t>
            </a:r>
            <a:r>
              <a:rPr lang="ru-RU" sz="1100" dirty="0">
                <a:solidFill>
                  <a:srgbClr val="6A9955"/>
                </a:solidFill>
                <a:latin typeface="Consolas" panose="020B0609020204030204" pitchFamily="49" charset="0"/>
              </a:rPr>
              <a:t>Невыровненные данные</a:t>
            </a:r>
            <a:endParaRPr lang="ru-RU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ru-RU" sz="1100" dirty="0">
                <a:solidFill>
                  <a:srgbClr val="4EC9B0"/>
                </a:solidFill>
                <a:latin typeface="Consolas" panose="020B0609020204030204" pitchFamily="49" charset="0"/>
              </a:rPr>
              <a:t>__</a:t>
            </a:r>
            <a:r>
              <a:rPr lang="en-US" sz="1100" dirty="0">
                <a:solidFill>
                  <a:srgbClr val="4EC9B0"/>
                </a:solidFill>
                <a:latin typeface="Consolas" panose="020B0609020204030204" pitchFamily="49" charset="0"/>
              </a:rPr>
              <a:t>m256i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vec_int16_2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DCDCAA"/>
                </a:solidFill>
                <a:latin typeface="Consolas" panose="020B0609020204030204" pitchFamily="49" charset="0"/>
              </a:rPr>
              <a:t>_mm256_load_si256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((</a:t>
            </a:r>
            <a:r>
              <a:rPr lang="en-US" sz="11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int_data2_16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r>
              <a:rPr 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  // </a:t>
            </a:r>
            <a:r>
              <a:rPr lang="ru-RU" sz="1100" dirty="0">
                <a:solidFill>
                  <a:srgbClr val="6A9955"/>
                </a:solidFill>
                <a:latin typeface="Consolas" panose="020B0609020204030204" pitchFamily="49" charset="0"/>
              </a:rPr>
              <a:t>Выровненные данные</a:t>
            </a:r>
            <a:endParaRPr lang="ru-RU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ru-RU" sz="1100" dirty="0">
                <a:solidFill>
                  <a:srgbClr val="6A9955"/>
                </a:solidFill>
                <a:latin typeface="Consolas" panose="020B0609020204030204" pitchFamily="49" charset="0"/>
              </a:rPr>
              <a:t>// 32-битные целые числа</a:t>
            </a:r>
            <a:endParaRPr lang="ru-RU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ru-RU" sz="1100" dirty="0">
                <a:solidFill>
                  <a:srgbClr val="4EC9B0"/>
                </a:solidFill>
                <a:latin typeface="Consolas" panose="020B0609020204030204" pitchFamily="49" charset="0"/>
              </a:rPr>
              <a:t>__</a:t>
            </a:r>
            <a:r>
              <a:rPr lang="en-US" sz="1100" dirty="0">
                <a:solidFill>
                  <a:srgbClr val="4EC9B0"/>
                </a:solidFill>
                <a:latin typeface="Consolas" panose="020B0609020204030204" pitchFamily="49" charset="0"/>
              </a:rPr>
              <a:t>m256i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vec_int32_1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DCDCAA"/>
                </a:solidFill>
                <a:latin typeface="Consolas" panose="020B0609020204030204" pitchFamily="49" charset="0"/>
              </a:rPr>
              <a:t>_mm256_loadu_si256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((</a:t>
            </a:r>
            <a:r>
              <a:rPr lang="en-US" sz="11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int_data1_32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r>
              <a:rPr 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 // </a:t>
            </a:r>
            <a:r>
              <a:rPr lang="ru-RU" sz="1100" dirty="0">
                <a:solidFill>
                  <a:srgbClr val="6A9955"/>
                </a:solidFill>
                <a:latin typeface="Consolas" panose="020B0609020204030204" pitchFamily="49" charset="0"/>
              </a:rPr>
              <a:t>Невыровненные данные</a:t>
            </a:r>
            <a:endParaRPr lang="ru-RU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ru-RU" sz="1100" dirty="0">
                <a:solidFill>
                  <a:srgbClr val="4EC9B0"/>
                </a:solidFill>
                <a:latin typeface="Consolas" panose="020B0609020204030204" pitchFamily="49" charset="0"/>
              </a:rPr>
              <a:t>__</a:t>
            </a:r>
            <a:r>
              <a:rPr lang="en-US" sz="1100" dirty="0">
                <a:solidFill>
                  <a:srgbClr val="4EC9B0"/>
                </a:solidFill>
                <a:latin typeface="Consolas" panose="020B0609020204030204" pitchFamily="49" charset="0"/>
              </a:rPr>
              <a:t>m256i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vec_int32_2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DCDCAA"/>
                </a:solidFill>
                <a:latin typeface="Consolas" panose="020B0609020204030204" pitchFamily="49" charset="0"/>
              </a:rPr>
              <a:t>_mm256_load_si256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((</a:t>
            </a:r>
            <a:r>
              <a:rPr lang="en-US" sz="11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int_data2_32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r>
              <a:rPr 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  // </a:t>
            </a:r>
            <a:r>
              <a:rPr lang="ru-RU" sz="1100" dirty="0">
                <a:solidFill>
                  <a:srgbClr val="6A9955"/>
                </a:solidFill>
                <a:latin typeface="Consolas" panose="020B0609020204030204" pitchFamily="49" charset="0"/>
              </a:rPr>
              <a:t>Выровненные данные</a:t>
            </a:r>
            <a:endParaRPr lang="ru-RU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ru-RU" sz="1100" dirty="0">
                <a:solidFill>
                  <a:srgbClr val="6A9955"/>
                </a:solidFill>
                <a:latin typeface="Consolas" panose="020B0609020204030204" pitchFamily="49" charset="0"/>
              </a:rPr>
              <a:t>// 64-битные целые числа</a:t>
            </a:r>
            <a:endParaRPr lang="ru-RU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ru-RU" sz="1100" dirty="0">
                <a:solidFill>
                  <a:srgbClr val="4EC9B0"/>
                </a:solidFill>
                <a:latin typeface="Consolas" panose="020B0609020204030204" pitchFamily="49" charset="0"/>
              </a:rPr>
              <a:t>__</a:t>
            </a:r>
            <a:r>
              <a:rPr lang="en-US" sz="1100" dirty="0">
                <a:solidFill>
                  <a:srgbClr val="4EC9B0"/>
                </a:solidFill>
                <a:latin typeface="Consolas" panose="020B0609020204030204" pitchFamily="49" charset="0"/>
              </a:rPr>
              <a:t>m256i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vec_int64_1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DCDCAA"/>
                </a:solidFill>
                <a:latin typeface="Consolas" panose="020B0609020204030204" pitchFamily="49" charset="0"/>
              </a:rPr>
              <a:t>_mm256_loadu_si256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((</a:t>
            </a:r>
            <a:r>
              <a:rPr lang="en-US" sz="11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int_data1_64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r>
              <a:rPr 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 // </a:t>
            </a:r>
            <a:r>
              <a:rPr lang="ru-RU" sz="1100" dirty="0">
                <a:solidFill>
                  <a:srgbClr val="6A9955"/>
                </a:solidFill>
                <a:latin typeface="Consolas" panose="020B0609020204030204" pitchFamily="49" charset="0"/>
              </a:rPr>
              <a:t>Невыровненные данные</a:t>
            </a:r>
            <a:endParaRPr lang="ru-RU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ru-RU" sz="1100" dirty="0">
                <a:solidFill>
                  <a:srgbClr val="4EC9B0"/>
                </a:solidFill>
                <a:latin typeface="Consolas" panose="020B0609020204030204" pitchFamily="49" charset="0"/>
              </a:rPr>
              <a:t>__</a:t>
            </a:r>
            <a:r>
              <a:rPr lang="en-US" sz="1100" dirty="0">
                <a:solidFill>
                  <a:srgbClr val="4EC9B0"/>
                </a:solidFill>
                <a:latin typeface="Consolas" panose="020B0609020204030204" pitchFamily="49" charset="0"/>
              </a:rPr>
              <a:t>m256i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vec_int64_2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DCDCAA"/>
                </a:solidFill>
                <a:latin typeface="Consolas" panose="020B0609020204030204" pitchFamily="49" charset="0"/>
              </a:rPr>
              <a:t>_mm256_load_si256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((</a:t>
            </a:r>
            <a:r>
              <a:rPr lang="en-US" sz="11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int_data2_64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r>
              <a:rPr 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  // </a:t>
            </a:r>
            <a:r>
              <a:rPr lang="ru-RU" sz="1100" dirty="0">
                <a:solidFill>
                  <a:srgbClr val="6A9955"/>
                </a:solidFill>
                <a:latin typeface="Consolas" panose="020B0609020204030204" pitchFamily="49" charset="0"/>
              </a:rPr>
              <a:t>Выровненные данные</a:t>
            </a:r>
            <a:endParaRPr lang="ru-RU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ru-RU" sz="1100" dirty="0">
                <a:solidFill>
                  <a:srgbClr val="6A9955"/>
                </a:solidFill>
                <a:latin typeface="Consolas" panose="020B0609020204030204" pitchFamily="49" charset="0"/>
              </a:rPr>
              <a:t>// 64-битные числа с плавающей точкой (двойная точность)</a:t>
            </a:r>
            <a:endParaRPr lang="ru-RU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ru-RU" sz="1100" dirty="0">
                <a:solidFill>
                  <a:srgbClr val="4EC9B0"/>
                </a:solidFill>
                <a:latin typeface="Consolas" panose="020B0609020204030204" pitchFamily="49" charset="0"/>
              </a:rPr>
              <a:t>__</a:t>
            </a:r>
            <a:r>
              <a:rPr lang="en-US" sz="1100" dirty="0">
                <a:solidFill>
                  <a:srgbClr val="4EC9B0"/>
                </a:solidFill>
                <a:latin typeface="Consolas" panose="020B0609020204030204" pitchFamily="49" charset="0"/>
              </a:rPr>
              <a:t>m256d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vec_double1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DCDCAA"/>
                </a:solidFill>
                <a:latin typeface="Consolas" panose="020B0609020204030204" pitchFamily="49" charset="0"/>
              </a:rPr>
              <a:t>_mm256_loadu_pd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double_data1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r>
              <a:rPr 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  // </a:t>
            </a:r>
            <a:r>
              <a:rPr lang="ru-RU" sz="1100" dirty="0">
                <a:solidFill>
                  <a:srgbClr val="6A9955"/>
                </a:solidFill>
                <a:latin typeface="Consolas" panose="020B0609020204030204" pitchFamily="49" charset="0"/>
              </a:rPr>
              <a:t>Невыровненные данные</a:t>
            </a:r>
            <a:endParaRPr lang="ru-RU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11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ru-RU" sz="1100" dirty="0">
                <a:solidFill>
                  <a:srgbClr val="4EC9B0"/>
                </a:solidFill>
                <a:latin typeface="Consolas" panose="020B0609020204030204" pitchFamily="49" charset="0"/>
              </a:rPr>
              <a:t>__</a:t>
            </a:r>
            <a:r>
              <a:rPr lang="en-US" sz="1100" dirty="0">
                <a:solidFill>
                  <a:srgbClr val="4EC9B0"/>
                </a:solidFill>
                <a:latin typeface="Consolas" panose="020B0609020204030204" pitchFamily="49" charset="0"/>
              </a:rPr>
              <a:t>m256d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vec_double2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DCDCAA"/>
                </a:solidFill>
                <a:latin typeface="Consolas" panose="020B0609020204030204" pitchFamily="49" charset="0"/>
              </a:rPr>
              <a:t>_mm256_load_pd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9CDCFE"/>
                </a:solidFill>
                <a:latin typeface="Consolas" panose="020B0609020204030204" pitchFamily="49" charset="0"/>
              </a:rPr>
              <a:t>double_data2</a:t>
            </a:r>
            <a:r>
              <a:rPr lang="en-US" sz="11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r>
              <a:rPr lang="en-US" sz="1100" dirty="0">
                <a:solidFill>
                  <a:srgbClr val="6A9955"/>
                </a:solidFill>
                <a:latin typeface="Consolas" panose="020B0609020204030204" pitchFamily="49" charset="0"/>
              </a:rPr>
              <a:t>   // </a:t>
            </a:r>
            <a:r>
              <a:rPr lang="ru-RU" sz="1100" dirty="0">
                <a:solidFill>
                  <a:srgbClr val="6A9955"/>
                </a:solidFill>
                <a:latin typeface="Consolas" panose="020B0609020204030204" pitchFamily="49" charset="0"/>
              </a:rPr>
              <a:t>Выровненные данные</a:t>
            </a:r>
            <a:endParaRPr lang="ru-RU" sz="11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ru-RU" sz="11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endParaRPr lang="ru-RU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3C3FFE-416F-47EA-AEB0-AEA39450B8B9}"/>
              </a:ext>
            </a:extLst>
          </p:cNvPr>
          <p:cNvSpPr txBox="1"/>
          <p:nvPr/>
        </p:nvSpPr>
        <p:spPr>
          <a:xfrm>
            <a:off x="393700" y="4421437"/>
            <a:ext cx="3209581" cy="290111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 err="1"/>
              <a:t>Интринсики</a:t>
            </a:r>
            <a:r>
              <a:rPr lang="ru-RU" sz="1400" dirty="0"/>
              <a:t> установки вектора</a:t>
            </a:r>
          </a:p>
        </p:txBody>
      </p:sp>
    </p:spTree>
    <p:extLst>
      <p:ext uri="{BB962C8B-B14F-4D97-AF65-F5344CB8AC3E}">
        <p14:creationId xmlns:p14="http://schemas.microsoft.com/office/powerpoint/2010/main" val="2294651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Выравнивание это важно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0ECD6D-3EE0-439A-BFB4-380205240943}"/>
              </a:ext>
            </a:extLst>
          </p:cNvPr>
          <p:cNvSpPr txBox="1"/>
          <p:nvPr/>
        </p:nvSpPr>
        <p:spPr>
          <a:xfrm>
            <a:off x="3169024" y="3035030"/>
            <a:ext cx="2915797" cy="308473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Представление памяти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61E8074F-20C7-47AA-8970-24FBA64BB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122757"/>
              </p:ext>
            </p:extLst>
          </p:nvPr>
        </p:nvGraphicFramePr>
        <p:xfrm>
          <a:off x="712100" y="3805810"/>
          <a:ext cx="6970871" cy="262890"/>
        </p:xfrm>
        <a:graphic>
          <a:graphicData uri="http://schemas.openxmlformats.org/drawingml/2006/table">
            <a:tbl>
              <a:tblPr/>
              <a:tblGrid>
                <a:gridCol w="6970871">
                  <a:extLst>
                    <a:ext uri="{9D8B030D-6E8A-4147-A177-3AD203B41FA5}">
                      <a16:colId xmlns:a16="http://schemas.microsoft.com/office/drawing/2014/main" val="28727717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extern __m256i _mm256_load_si256(__m256i const *a);</a:t>
                      </a: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2263041"/>
                  </a:ext>
                </a:extLst>
              </a:tr>
            </a:tbl>
          </a:graphicData>
        </a:graphic>
      </p:graphicFrame>
      <p:graphicFrame>
        <p:nvGraphicFramePr>
          <p:cNvPr id="5" name="Таблица 4">
            <a:extLst>
              <a:ext uri="{FF2B5EF4-FFF2-40B4-BE49-F238E27FC236}">
                <a16:creationId xmlns:a16="http://schemas.microsoft.com/office/drawing/2014/main" id="{72CC178E-901A-410C-9B50-D4FECE6268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985909"/>
              </p:ext>
            </p:extLst>
          </p:nvPr>
        </p:nvGraphicFramePr>
        <p:xfrm>
          <a:off x="712100" y="4163658"/>
          <a:ext cx="7829646" cy="752633"/>
        </p:xfrm>
        <a:graphic>
          <a:graphicData uri="http://schemas.openxmlformats.org/drawingml/2006/table">
            <a:tbl>
              <a:tblPr/>
              <a:tblGrid>
                <a:gridCol w="2348894">
                  <a:extLst>
                    <a:ext uri="{9D8B030D-6E8A-4147-A177-3AD203B41FA5}">
                      <a16:colId xmlns:a16="http://schemas.microsoft.com/office/drawing/2014/main" val="2638416151"/>
                    </a:ext>
                  </a:extLst>
                </a:gridCol>
                <a:gridCol w="5480752">
                  <a:extLst>
                    <a:ext uri="{9D8B030D-6E8A-4147-A177-3AD203B41FA5}">
                      <a16:colId xmlns:a16="http://schemas.microsoft.com/office/drawing/2014/main" val="4005207359"/>
                    </a:ext>
                  </a:extLst>
                </a:gridCol>
              </a:tblGrid>
              <a:tr h="752633">
                <a:tc>
                  <a:txBody>
                    <a:bodyPr/>
                    <a:lstStyle/>
                    <a:p>
                      <a:r>
                        <a:rPr lang="en-US" i="1" dirty="0">
                          <a:effectLst/>
                        </a:rPr>
                        <a:t>*a</a:t>
                      </a:r>
                      <a:endParaRPr lang="en-US" dirty="0">
                        <a:effectLst/>
                      </a:endParaRPr>
                    </a:p>
                  </a:txBody>
                  <a:tcPr marL="38100" marR="3810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pointer to a memory location that can hold constant integer values; the </a:t>
                      </a:r>
                      <a:r>
                        <a:rPr lang="en-US" b="0" dirty="0">
                          <a:effectLst/>
                          <a:highlight>
                            <a:srgbClr val="C0C0C0"/>
                          </a:highlight>
                        </a:rPr>
                        <a:t>address must be 32-byte </a:t>
                      </a:r>
                      <a:r>
                        <a:rPr lang="en-US" dirty="0">
                          <a:effectLst/>
                          <a:highlight>
                            <a:srgbClr val="C0C0C0"/>
                          </a:highlight>
                        </a:rPr>
                        <a:t>aligned</a:t>
                      </a:r>
                    </a:p>
                  </a:txBody>
                  <a:tcPr marL="38100" marR="38100" marT="38100" marB="381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9528104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CD083DE7-3702-4AA9-8D98-9B9C6800D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632" y="4025158"/>
            <a:ext cx="949299" cy="2769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262626"/>
                </a:solidFill>
                <a:effectLst/>
                <a:latin typeface="Consolas" panose="020B0609020204030204" pitchFamily="49" charset="0"/>
              </a:rPr>
              <a:t>Arguments</a:t>
            </a: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88E0DB-0AB3-4BE0-865B-158028350222}"/>
              </a:ext>
            </a:extLst>
          </p:cNvPr>
          <p:cNvSpPr txBox="1"/>
          <p:nvPr/>
        </p:nvSpPr>
        <p:spPr>
          <a:xfrm>
            <a:off x="664684" y="3562855"/>
            <a:ext cx="3216926" cy="242951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Пример из документации </a:t>
            </a:r>
            <a:r>
              <a:rPr lang="en-US" sz="1400" dirty="0"/>
              <a:t>Intel</a:t>
            </a:r>
            <a:r>
              <a:rPr lang="ru-RU" sz="1400" dirty="0"/>
              <a:t>: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00E04A2-63DA-4AFC-B573-714CD4436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48622"/>
            <a:ext cx="4383256" cy="16221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7691E66-859D-4FDD-93E1-D9305F49E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13" y="1082675"/>
            <a:ext cx="4291240" cy="1588097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EBF6391D-12FF-452D-9B94-B97C0E87E604}"/>
              </a:ext>
            </a:extLst>
          </p:cNvPr>
          <p:cNvSpPr/>
          <p:nvPr/>
        </p:nvSpPr>
        <p:spPr>
          <a:xfrm>
            <a:off x="1203875" y="2696451"/>
            <a:ext cx="20987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ighlight>
                  <a:srgbClr val="C0C0C0"/>
                </a:highlight>
              </a:rPr>
              <a:t>32-byte aligned memory</a:t>
            </a:r>
            <a:endParaRPr lang="ru-RU" sz="12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B1680AF6-C9F8-4D08-A4F3-0B9ED7FBDA7A}"/>
              </a:ext>
            </a:extLst>
          </p:cNvPr>
          <p:cNvSpPr/>
          <p:nvPr/>
        </p:nvSpPr>
        <p:spPr>
          <a:xfrm>
            <a:off x="5947795" y="2699188"/>
            <a:ext cx="1631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unaligned memory</a:t>
            </a:r>
            <a:endParaRPr lang="ru-RU" sz="120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A52B400-1943-4FB1-9A6B-E2BE37769976}"/>
              </a:ext>
            </a:extLst>
          </p:cNvPr>
          <p:cNvSpPr/>
          <p:nvPr/>
        </p:nvSpPr>
        <p:spPr>
          <a:xfrm>
            <a:off x="69850" y="987717"/>
            <a:ext cx="8966537" cy="2396833"/>
          </a:xfrm>
          <a:prstGeom prst="rect">
            <a:avLst/>
          </a:prstGeom>
          <a:noFill/>
          <a:ln w="12700">
            <a:solidFill>
              <a:schemeClr val="accent2"/>
            </a:solidFill>
            <a:miter lim="400000"/>
          </a:ln>
        </p:spPr>
        <p:txBody>
          <a:bodyPr lIns="108000" tIns="108000" rIns="36000" bIns="36000" rtlCol="0" anchor="t" anchorCtr="0"/>
          <a:lstStyle/>
          <a:p>
            <a:pPr marL="0" marR="0" indent="0" algn="l" defTabSz="11055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sz="1200" b="1" dirty="0"/>
          </a:p>
        </p:txBody>
      </p:sp>
    </p:spTree>
    <p:extLst>
      <p:ext uri="{BB962C8B-B14F-4D97-AF65-F5344CB8AC3E}">
        <p14:creationId xmlns:p14="http://schemas.microsoft.com/office/powerpoint/2010/main" val="1596214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Нумерация в векторе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3B27279-6E33-44D9-AE2E-97ECF4BC8F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" t="7194" r="-283" b="81184"/>
          <a:stretch/>
        </p:blipFill>
        <p:spPr>
          <a:xfrm>
            <a:off x="295551" y="2788105"/>
            <a:ext cx="2228017" cy="67202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04110F-7DEC-4300-ACEC-EFCC10090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104" y="2788105"/>
            <a:ext cx="5425968" cy="20009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F18BBA-01EF-46A2-88C0-2668C162C801}"/>
              </a:ext>
            </a:extLst>
          </p:cNvPr>
          <p:cNvSpPr txBox="1"/>
          <p:nvPr/>
        </p:nvSpPr>
        <p:spPr>
          <a:xfrm>
            <a:off x="2729398" y="1082675"/>
            <a:ext cx="5700435" cy="715129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lang="en-US" sz="1400" dirty="0">
                <a:latin typeface="Consolas" panose="020B0609020204030204" pitchFamily="49" charset="0"/>
              </a:rPr>
              <a:t>__m512i vector=_mm512_set_epi64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1400" dirty="0">
                <a:latin typeface="Consolas" panose="020B0609020204030204" pitchFamily="49" charset="0"/>
              </a:rPr>
              <a:t>(Vec[7],Vec[6],Vec[5],Vec[4],Vec[3],Vec[2],Vec[1],Vec[0])</a:t>
            </a:r>
            <a:endParaRPr lang="ru-RU" sz="1400" dirty="0">
              <a:latin typeface="Consolas" panose="020B0609020204030204" pitchFamily="49" charset="0"/>
            </a:endParaRP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8A6DBA7C-2156-4FBB-902D-14965766A0EC}"/>
              </a:ext>
            </a:extLst>
          </p:cNvPr>
          <p:cNvCxnSpPr>
            <a:cxnSpLocks/>
          </p:cNvCxnSpPr>
          <p:nvPr/>
        </p:nvCxnSpPr>
        <p:spPr>
          <a:xfrm>
            <a:off x="8102785" y="1705323"/>
            <a:ext cx="140163" cy="1082782"/>
          </a:xfrm>
          <a:prstGeom prst="straightConnector1">
            <a:avLst/>
          </a:prstGeom>
          <a:ln w="31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300D8FE7-1C9B-4332-B7C4-D1E77EE912F6}"/>
              </a:ext>
            </a:extLst>
          </p:cNvPr>
          <p:cNvCxnSpPr>
            <a:cxnSpLocks/>
          </p:cNvCxnSpPr>
          <p:nvPr/>
        </p:nvCxnSpPr>
        <p:spPr>
          <a:xfrm>
            <a:off x="7418654" y="1678625"/>
            <a:ext cx="580361" cy="1109480"/>
          </a:xfrm>
          <a:prstGeom prst="straightConnector1">
            <a:avLst/>
          </a:prstGeom>
          <a:ln w="31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A6951A4F-DC92-4666-8C04-736A2F9E3426}"/>
              </a:ext>
            </a:extLst>
          </p:cNvPr>
          <p:cNvCxnSpPr>
            <a:cxnSpLocks/>
          </p:cNvCxnSpPr>
          <p:nvPr/>
        </p:nvCxnSpPr>
        <p:spPr>
          <a:xfrm>
            <a:off x="6744534" y="1678625"/>
            <a:ext cx="1051227" cy="1109480"/>
          </a:xfrm>
          <a:prstGeom prst="straightConnector1">
            <a:avLst/>
          </a:prstGeom>
          <a:ln w="31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4657FEE6-0285-458D-A75A-B8DA3B0BF3AF}"/>
              </a:ext>
            </a:extLst>
          </p:cNvPr>
          <p:cNvCxnSpPr>
            <a:cxnSpLocks/>
          </p:cNvCxnSpPr>
          <p:nvPr/>
        </p:nvCxnSpPr>
        <p:spPr>
          <a:xfrm>
            <a:off x="6050391" y="1678625"/>
            <a:ext cx="1533455" cy="1109480"/>
          </a:xfrm>
          <a:prstGeom prst="straightConnector1">
            <a:avLst/>
          </a:prstGeom>
          <a:ln w="31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ED37DE37-4D98-4A06-9499-1D7D0B1C0B47}"/>
              </a:ext>
            </a:extLst>
          </p:cNvPr>
          <p:cNvCxnSpPr>
            <a:cxnSpLocks/>
          </p:cNvCxnSpPr>
          <p:nvPr/>
        </p:nvCxnSpPr>
        <p:spPr>
          <a:xfrm>
            <a:off x="5362923" y="1678625"/>
            <a:ext cx="1979607" cy="1109480"/>
          </a:xfrm>
          <a:prstGeom prst="straightConnector1">
            <a:avLst/>
          </a:prstGeom>
          <a:ln w="31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F95F678C-E38D-493D-9563-8404F5C9E6F0}"/>
              </a:ext>
            </a:extLst>
          </p:cNvPr>
          <p:cNvCxnSpPr>
            <a:cxnSpLocks/>
          </p:cNvCxnSpPr>
          <p:nvPr/>
        </p:nvCxnSpPr>
        <p:spPr>
          <a:xfrm>
            <a:off x="4688803" y="1678625"/>
            <a:ext cx="2436175" cy="1109480"/>
          </a:xfrm>
          <a:prstGeom prst="straightConnector1">
            <a:avLst/>
          </a:prstGeom>
          <a:ln w="31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FA8CA738-2D3F-4402-8520-1B239F5F70BB}"/>
              </a:ext>
            </a:extLst>
          </p:cNvPr>
          <p:cNvCxnSpPr/>
          <p:nvPr/>
        </p:nvCxnSpPr>
        <p:spPr>
          <a:xfrm>
            <a:off x="3987985" y="1678625"/>
            <a:ext cx="2906724" cy="1109480"/>
          </a:xfrm>
          <a:prstGeom prst="straightConnector1">
            <a:avLst/>
          </a:prstGeom>
          <a:ln w="31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E3DEDEE8-CFEF-4CA8-9B53-0026E66F0776}"/>
              </a:ext>
            </a:extLst>
          </p:cNvPr>
          <p:cNvCxnSpPr/>
          <p:nvPr/>
        </p:nvCxnSpPr>
        <p:spPr>
          <a:xfrm>
            <a:off x="3297180" y="1678625"/>
            <a:ext cx="3350575" cy="1109480"/>
          </a:xfrm>
          <a:prstGeom prst="straightConnector1">
            <a:avLst/>
          </a:prstGeom>
          <a:ln w="31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0FC2E30-7BB3-48C5-8003-613EFB4A5129}"/>
              </a:ext>
            </a:extLst>
          </p:cNvPr>
          <p:cNvSpPr txBox="1"/>
          <p:nvPr/>
        </p:nvSpPr>
        <p:spPr>
          <a:xfrm>
            <a:off x="227681" y="3460133"/>
            <a:ext cx="2471451" cy="330506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Представление регистра</a:t>
            </a:r>
          </a:p>
        </p:txBody>
      </p:sp>
    </p:spTree>
    <p:extLst>
      <p:ext uri="{BB962C8B-B14F-4D97-AF65-F5344CB8AC3E}">
        <p14:creationId xmlns:p14="http://schemas.microsoft.com/office/powerpoint/2010/main" val="816445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B7A2A883-0A64-462F-A96B-0BFCFCE3E7F7}"/>
              </a:ext>
            </a:extLst>
          </p:cNvPr>
          <p:cNvSpPr/>
          <p:nvPr/>
        </p:nvSpPr>
        <p:spPr>
          <a:xfrm>
            <a:off x="317035" y="1208076"/>
            <a:ext cx="4310049" cy="3878044"/>
          </a:xfrm>
          <a:prstGeom prst="roundRect">
            <a:avLst>
              <a:gd name="adj" fmla="val 3503"/>
            </a:avLst>
          </a:prstGeom>
          <a:solidFill>
            <a:srgbClr val="390C2B"/>
          </a:solidFill>
          <a:ln w="12700">
            <a:miter lim="400000"/>
          </a:ln>
        </p:spPr>
        <p:txBody>
          <a:bodyPr lIns="108000" tIns="108000" rIns="36000" bIns="36000" rtlCol="0" anchor="t" anchorCtr="0"/>
          <a:lstStyle/>
          <a:p>
            <a:pPr marL="0" marR="0" indent="0" algn="l" defTabSz="11055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sz="1200" b="1" dirty="0"/>
          </a:p>
        </p:txBody>
      </p:sp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Вывод вектора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EC623A7-00EA-4C1E-AA44-2A1B143E035E}"/>
              </a:ext>
            </a:extLst>
          </p:cNvPr>
          <p:cNvSpPr/>
          <p:nvPr/>
        </p:nvSpPr>
        <p:spPr>
          <a:xfrm>
            <a:off x="341313" y="1231725"/>
            <a:ext cx="44235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800" dirty="0">
                <a:solidFill>
                  <a:srgbClr val="6A9955"/>
                </a:solidFill>
                <a:latin typeface="Consolas" panose="020B0609020204030204" pitchFamily="49" charset="0"/>
              </a:rPr>
              <a:t>// Указание компилятору использовать инструкции </a:t>
            </a:r>
            <a:r>
              <a:rPr lang="en-US" sz="800" dirty="0">
                <a:solidFill>
                  <a:srgbClr val="6A9955"/>
                </a:solidFill>
                <a:latin typeface="Consolas" panose="020B0609020204030204" pitchFamily="49" charset="0"/>
              </a:rPr>
              <a:t>AVX2</a:t>
            </a:r>
            <a:endParaRPr lang="en-US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C586C0"/>
                </a:solidFill>
                <a:latin typeface="Consolas" panose="020B0609020204030204" pitchFamily="49" charset="0"/>
              </a:rPr>
              <a:t>#pragma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GCC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target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CE9178"/>
                </a:solidFill>
                <a:latin typeface="Consolas" panose="020B0609020204030204" pitchFamily="49" charset="0"/>
              </a:rPr>
              <a:t>"avx2"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)</a:t>
            </a:r>
            <a:endParaRPr lang="en-US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800" dirty="0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CE9178"/>
                </a:solidFill>
                <a:latin typeface="Consolas" panose="020B0609020204030204" pitchFamily="49" charset="0"/>
              </a:rPr>
              <a:t>&lt;immintrin.h&gt;</a:t>
            </a:r>
            <a:endParaRPr lang="en-US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C586C0"/>
                </a:solidFill>
                <a:latin typeface="Consolas" panose="020B0609020204030204" pitchFamily="49" charset="0"/>
              </a:rPr>
              <a:t>#include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CE9178"/>
                </a:solidFill>
                <a:latin typeface="Consolas" panose="020B0609020204030204" pitchFamily="49" charset="0"/>
              </a:rPr>
              <a:t>&lt;stdio.h&gt;</a:t>
            </a:r>
            <a:endParaRPr lang="en-US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8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ru-RU" sz="800" dirty="0">
                <a:solidFill>
                  <a:srgbClr val="6A9955"/>
                </a:solidFill>
                <a:latin typeface="Consolas" panose="020B0609020204030204" pitchFamily="49" charset="0"/>
              </a:rPr>
              <a:t>Функция для вывода содержимого </a:t>
            </a:r>
            <a:r>
              <a:rPr lang="en-US" sz="800" dirty="0">
                <a:solidFill>
                  <a:srgbClr val="6A9955"/>
                </a:solidFill>
                <a:latin typeface="Consolas" panose="020B0609020204030204" pitchFamily="49" charset="0"/>
              </a:rPr>
              <a:t>AVX2 </a:t>
            </a:r>
            <a:r>
              <a:rPr lang="ru-RU" sz="800" dirty="0">
                <a:solidFill>
                  <a:srgbClr val="6A9955"/>
                </a:solidFill>
                <a:latin typeface="Consolas" panose="020B0609020204030204" pitchFamily="49" charset="0"/>
              </a:rPr>
              <a:t>регистра (__</a:t>
            </a:r>
            <a:r>
              <a:rPr lang="en-US" sz="800" dirty="0">
                <a:solidFill>
                  <a:srgbClr val="6A9955"/>
                </a:solidFill>
                <a:latin typeface="Consolas" panose="020B0609020204030204" pitchFamily="49" charset="0"/>
              </a:rPr>
              <a:t>m256i) </a:t>
            </a:r>
            <a:r>
              <a:rPr lang="ru-RU" sz="800" dirty="0">
                <a:solidFill>
                  <a:srgbClr val="6A9955"/>
                </a:solidFill>
                <a:latin typeface="Consolas" panose="020B0609020204030204" pitchFamily="49" charset="0"/>
              </a:rPr>
              <a:t>в виде </a:t>
            </a:r>
            <a:endParaRPr lang="en-US" sz="800" dirty="0">
              <a:solidFill>
                <a:srgbClr val="6A9955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ru-RU" sz="800" dirty="0">
                <a:solidFill>
                  <a:srgbClr val="6A9955"/>
                </a:solidFill>
                <a:latin typeface="Consolas" panose="020B0609020204030204" pitchFamily="49" charset="0"/>
              </a:rPr>
              <a:t>массива 32-разрядных целых чисел</a:t>
            </a:r>
            <a:endParaRPr lang="ru-RU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print_avx2_register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char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pname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vals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] </a:t>
            </a:r>
            <a:r>
              <a:rPr lang="en-US" sz="800" dirty="0">
                <a:solidFill>
                  <a:srgbClr val="DCDCAA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__attribute__</a:t>
            </a:r>
            <a:r>
              <a:rPr lang="en-US" sz="800" dirty="0">
                <a:solidFill>
                  <a:srgbClr val="CCCCCC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((</a:t>
            </a:r>
            <a:r>
              <a:rPr lang="en-US" sz="800" dirty="0">
                <a:solidFill>
                  <a:srgbClr val="DCDCAA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aligned</a:t>
            </a:r>
            <a:r>
              <a:rPr lang="en-US" sz="800" dirty="0">
                <a:solidFill>
                  <a:srgbClr val="CCCCCC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B5CEA8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32</a:t>
            </a:r>
            <a:r>
              <a:rPr lang="en-US" sz="800" dirty="0">
                <a:solidFill>
                  <a:srgbClr val="CCCCCC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)))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ru-RU" sz="800" dirty="0">
                <a:solidFill>
                  <a:srgbClr val="6A9955"/>
                </a:solidFill>
                <a:latin typeface="Consolas" panose="020B0609020204030204" pitchFamily="49" charset="0"/>
              </a:rPr>
              <a:t>Сохранение содержимого регистра в массив</a:t>
            </a:r>
            <a:endParaRPr lang="ru-RU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ru-RU" sz="800" dirty="0">
                <a:solidFill>
                  <a:srgbClr val="DCDCAA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_</a:t>
            </a:r>
            <a:r>
              <a:rPr lang="en-US" sz="800" dirty="0">
                <a:solidFill>
                  <a:srgbClr val="DCDCAA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mm256_store_si256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((</a:t>
            </a:r>
            <a:r>
              <a:rPr lang="en-US" sz="8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vals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r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ru-RU" sz="800" dirty="0">
                <a:solidFill>
                  <a:srgbClr val="6A9955"/>
                </a:solidFill>
                <a:latin typeface="Consolas" panose="020B0609020204030204" pitchFamily="49" charset="0"/>
              </a:rPr>
              <a:t>Вывод содержимого массива</a:t>
            </a:r>
            <a:endParaRPr lang="ru-RU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ru-RU" sz="800" dirty="0">
                <a:solidFill>
                  <a:srgbClr val="CE9178"/>
                </a:solidFill>
                <a:latin typeface="Consolas" panose="020B0609020204030204" pitchFamily="49" charset="0"/>
              </a:rPr>
              <a:t>Содержимое регистра </a:t>
            </a:r>
            <a:r>
              <a:rPr lang="ru-RU" sz="800" dirty="0">
                <a:solidFill>
                  <a:srgbClr val="9CDCFE"/>
                </a:solidFill>
                <a:latin typeface="Consolas" panose="020B0609020204030204" pitchFamily="49" charset="0"/>
              </a:rPr>
              <a:t>%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s</a:t>
            </a:r>
            <a:r>
              <a:rPr lang="en-US" sz="800" dirty="0">
                <a:solidFill>
                  <a:srgbClr val="CE9178"/>
                </a:solidFill>
                <a:latin typeface="Consolas" panose="020B0609020204030204" pitchFamily="49" charset="0"/>
              </a:rPr>
              <a:t>:</a:t>
            </a:r>
            <a:r>
              <a:rPr lang="en-US" sz="8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pname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++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%s</a:t>
            </a:r>
            <a:r>
              <a:rPr lang="en-US" sz="800" dirty="0">
                <a:solidFill>
                  <a:srgbClr val="CE9178"/>
                </a:solidFill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sz="800" dirty="0">
                <a:solidFill>
                  <a:srgbClr val="CE9178"/>
                </a:solidFill>
                <a:latin typeface="Consolas" panose="020B0609020204030204" pitchFamily="49" charset="0"/>
              </a:rPr>
              <a:t>] =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sz="8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pname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9CDCFE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9CDCFE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vals</a:t>
            </a:r>
            <a:r>
              <a:rPr lang="en-US" sz="800" dirty="0">
                <a:solidFill>
                  <a:srgbClr val="CCCCCC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9CDCFE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CCCCCC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]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ru-RU" sz="800" dirty="0">
                <a:solidFill>
                  <a:srgbClr val="6A9955"/>
                </a:solidFill>
                <a:latin typeface="Consolas" panose="020B0609020204030204" pitchFamily="49" charset="0"/>
              </a:rPr>
              <a:t>Используем _</a:t>
            </a:r>
            <a:r>
              <a:rPr lang="en-US" sz="800" dirty="0">
                <a:solidFill>
                  <a:srgbClr val="6A9955"/>
                </a:solidFill>
                <a:latin typeface="Consolas" panose="020B0609020204030204" pitchFamily="49" charset="0"/>
              </a:rPr>
              <a:t>mm256_set_epi32 </a:t>
            </a:r>
            <a:r>
              <a:rPr lang="ru-RU" sz="800" dirty="0">
                <a:solidFill>
                  <a:srgbClr val="6A9955"/>
                </a:solidFill>
                <a:latin typeface="Consolas" panose="020B0609020204030204" pitchFamily="49" charset="0"/>
              </a:rPr>
              <a:t>для задания значений в векторе</a:t>
            </a:r>
            <a:endParaRPr lang="ru-RU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ru-RU" sz="800" dirty="0">
                <a:solidFill>
                  <a:srgbClr val="4EC9B0"/>
                </a:solidFill>
                <a:latin typeface="Consolas" panose="020B0609020204030204" pitchFamily="49" charset="0"/>
              </a:rPr>
              <a:t>__</a:t>
            </a:r>
            <a:r>
              <a:rPr lang="en-US" sz="800" dirty="0">
                <a:solidFill>
                  <a:srgbClr val="4EC9B0"/>
                </a:solidFill>
                <a:latin typeface="Consolas" panose="020B0609020204030204" pitchFamily="49" charset="0"/>
              </a:rPr>
              <a:t>m256i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vec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CDCAA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_mm256_set_epi32</a:t>
            </a:r>
            <a:r>
              <a:rPr lang="en-US" sz="800" dirty="0">
                <a:solidFill>
                  <a:srgbClr val="CCCCCC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B5CEA8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8</a:t>
            </a:r>
            <a:r>
              <a:rPr lang="en-US" sz="800" dirty="0">
                <a:solidFill>
                  <a:srgbClr val="CCCCCC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B5CEA8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7</a:t>
            </a:r>
            <a:r>
              <a:rPr lang="en-US" sz="800" dirty="0">
                <a:solidFill>
                  <a:srgbClr val="CCCCCC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B5CEA8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6</a:t>
            </a:r>
            <a:r>
              <a:rPr lang="en-US" sz="800" dirty="0">
                <a:solidFill>
                  <a:srgbClr val="CCCCCC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B5CEA8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5</a:t>
            </a:r>
            <a:r>
              <a:rPr lang="en-US" sz="800" dirty="0">
                <a:solidFill>
                  <a:srgbClr val="CCCCCC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B5CEA8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4</a:t>
            </a:r>
            <a:r>
              <a:rPr lang="en-US" sz="800" dirty="0">
                <a:solidFill>
                  <a:srgbClr val="CCCCCC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B5CEA8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3</a:t>
            </a:r>
            <a:r>
              <a:rPr lang="en-US" sz="800" dirty="0">
                <a:solidFill>
                  <a:srgbClr val="CCCCCC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B5CEA8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2</a:t>
            </a:r>
            <a:r>
              <a:rPr lang="en-US" sz="800" dirty="0">
                <a:solidFill>
                  <a:srgbClr val="CCCCCC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B5CEA8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1</a:t>
            </a:r>
            <a:r>
              <a:rPr lang="en-US" sz="800" dirty="0">
                <a:solidFill>
                  <a:srgbClr val="CCCCCC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ru-RU" sz="800" dirty="0">
                <a:solidFill>
                  <a:srgbClr val="6A9955"/>
                </a:solidFill>
                <a:latin typeface="Consolas" panose="020B0609020204030204" pitchFamily="49" charset="0"/>
              </a:rPr>
              <a:t>Вывод содержимого регистра</a:t>
            </a:r>
            <a:endParaRPr lang="ru-RU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print_avx2_register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CE9178"/>
                </a:solidFill>
                <a:latin typeface="Consolas" panose="020B0609020204030204" pitchFamily="49" charset="0"/>
              </a:rPr>
              <a:t>"vec"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vec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endParaRPr lang="en-US" sz="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052D23-A8B8-4C88-BBD6-897ED8F88EC9}"/>
              </a:ext>
            </a:extLst>
          </p:cNvPr>
          <p:cNvSpPr txBox="1"/>
          <p:nvPr/>
        </p:nvSpPr>
        <p:spPr>
          <a:xfrm>
            <a:off x="4740585" y="2208841"/>
            <a:ext cx="4234490" cy="2016087"/>
          </a:xfrm>
          <a:prstGeom prst="rect">
            <a:avLst/>
          </a:prstGeom>
          <a:solidFill>
            <a:srgbClr val="1F1F1F"/>
          </a:solidFill>
        </p:spPr>
        <p:txBody>
          <a:bodyPr vert="horz" wrap="square" lIns="36000" tIns="36000" rIns="36000" bIns="36000" rtlCol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800" dirty="0">
                <a:solidFill>
                  <a:srgbClr val="0076A8"/>
                </a:solidFill>
                <a:latin typeface="Consolas" panose="020B0609020204030204" pitchFamily="49" charset="0"/>
              </a:rPr>
              <a:t>$ </a:t>
            </a:r>
            <a:r>
              <a:rPr lang="en-US" sz="800" dirty="0" err="1">
                <a:solidFill>
                  <a:schemeClr val="bg1"/>
                </a:solidFill>
                <a:latin typeface="Consolas" panose="020B0609020204030204" pitchFamily="49" charset="0"/>
              </a:rPr>
              <a:t>gcc</a:t>
            </a:r>
            <a:r>
              <a:rPr lang="en-US" sz="8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FFCD00"/>
                </a:solidFill>
                <a:latin typeface="Consolas" panose="020B0609020204030204" pitchFamily="49" charset="0"/>
              </a:rPr>
              <a:t>-O2 -march=native</a:t>
            </a:r>
            <a:r>
              <a:rPr lang="en-US" sz="800" dirty="0">
                <a:solidFill>
                  <a:schemeClr val="bg1"/>
                </a:solidFill>
                <a:latin typeface="Consolas" panose="020B0609020204030204" pitchFamily="49" charset="0"/>
              </a:rPr>
              <a:t> -o </a:t>
            </a:r>
            <a:r>
              <a:rPr lang="en-US" sz="800" dirty="0">
                <a:solidFill>
                  <a:srgbClr val="86BC25"/>
                </a:solidFill>
                <a:latin typeface="Consolas" panose="020B0609020204030204" pitchFamily="49" charset="0"/>
              </a:rPr>
              <a:t>print</a:t>
            </a:r>
            <a:r>
              <a:rPr lang="ru-RU" sz="800" dirty="0">
                <a:solidFill>
                  <a:srgbClr val="86BC25"/>
                </a:solidFill>
                <a:latin typeface="Consolas" panose="020B0609020204030204" pitchFamily="49" charset="0"/>
              </a:rPr>
              <a:t>_</a:t>
            </a:r>
            <a:r>
              <a:rPr lang="en-US" sz="800" dirty="0" err="1">
                <a:solidFill>
                  <a:srgbClr val="86BC25"/>
                </a:solidFill>
                <a:latin typeface="Consolas" panose="020B0609020204030204" pitchFamily="49" charset="0"/>
              </a:rPr>
              <a:t>vec</a:t>
            </a:r>
            <a:r>
              <a:rPr lang="en-US" sz="8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chemeClr val="accent4"/>
                </a:solidFill>
                <a:latin typeface="Consolas" panose="020B0609020204030204" pitchFamily="49" charset="0"/>
              </a:rPr>
              <a:t>01_avx2_set_print.c</a:t>
            </a:r>
            <a:br>
              <a:rPr lang="en-US" sz="8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800" dirty="0">
                <a:solidFill>
                  <a:srgbClr val="0076A8"/>
                </a:solidFill>
                <a:latin typeface="Consolas" panose="020B0609020204030204" pitchFamily="49" charset="0"/>
              </a:rPr>
              <a:t>$</a:t>
            </a:r>
            <a:r>
              <a:rPr lang="en-US" sz="800" dirty="0">
                <a:solidFill>
                  <a:schemeClr val="bg1"/>
                </a:solidFill>
                <a:latin typeface="Consolas" panose="020B0609020204030204" pitchFamily="49" charset="0"/>
              </a:rPr>
              <a:t> ./</a:t>
            </a:r>
            <a:r>
              <a:rPr lang="en-US" sz="800" dirty="0" err="1">
                <a:solidFill>
                  <a:srgbClr val="86BC25"/>
                </a:solidFill>
                <a:latin typeface="Consolas" panose="020B0609020204030204" pitchFamily="49" charset="0"/>
              </a:rPr>
              <a:t>print_vec</a:t>
            </a:r>
            <a:br>
              <a:rPr lang="en-US" sz="8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ru-RU" sz="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Содержимое регистра </a:t>
            </a:r>
            <a:r>
              <a:rPr lang="en-US" sz="800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vec</a:t>
            </a:r>
            <a:r>
              <a:rPr lang="en-US" sz="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:</a:t>
            </a:r>
            <a:br>
              <a:rPr lang="en-US" sz="800" dirty="0">
                <a:solidFill>
                  <a:schemeClr val="accent2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</a:br>
            <a:r>
              <a:rPr lang="en-US" sz="800" dirty="0" err="1">
                <a:solidFill>
                  <a:srgbClr val="A0DCFF"/>
                </a:solidFill>
                <a:latin typeface="Consolas" panose="020B0609020204030204" pitchFamily="49" charset="0"/>
              </a:rPr>
              <a:t>vec</a:t>
            </a:r>
            <a:r>
              <a:rPr lang="en-US" sz="800" dirty="0">
                <a:solidFill>
                  <a:srgbClr val="A0DCFF"/>
                </a:solidFill>
                <a:latin typeface="Consolas" panose="020B0609020204030204" pitchFamily="49" charset="0"/>
              </a:rPr>
              <a:t>[0]</a:t>
            </a:r>
            <a:r>
              <a:rPr lang="en-US" sz="800" dirty="0">
                <a:solidFill>
                  <a:schemeClr val="bg1"/>
                </a:solidFill>
                <a:latin typeface="Consolas" panose="020B0609020204030204" pitchFamily="49" charset="0"/>
              </a:rPr>
              <a:t> = 1</a:t>
            </a:r>
            <a:br>
              <a:rPr lang="en-US" sz="8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800" dirty="0" err="1">
                <a:solidFill>
                  <a:srgbClr val="A0DCFF"/>
                </a:solidFill>
                <a:latin typeface="Consolas" panose="020B0609020204030204" pitchFamily="49" charset="0"/>
              </a:rPr>
              <a:t>vec</a:t>
            </a:r>
            <a:r>
              <a:rPr lang="en-US" sz="800" dirty="0">
                <a:solidFill>
                  <a:srgbClr val="A0DCFF"/>
                </a:solidFill>
                <a:latin typeface="Consolas" panose="020B0609020204030204" pitchFamily="49" charset="0"/>
              </a:rPr>
              <a:t>[1] </a:t>
            </a:r>
            <a:r>
              <a:rPr lang="en-US" sz="800" dirty="0">
                <a:solidFill>
                  <a:schemeClr val="bg1"/>
                </a:solidFill>
                <a:latin typeface="Consolas" panose="020B0609020204030204" pitchFamily="49" charset="0"/>
              </a:rPr>
              <a:t>= 2</a:t>
            </a:r>
            <a:br>
              <a:rPr lang="en-US" sz="8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800" dirty="0" err="1">
                <a:solidFill>
                  <a:srgbClr val="A0DCFF"/>
                </a:solidFill>
                <a:latin typeface="Consolas" panose="020B0609020204030204" pitchFamily="49" charset="0"/>
              </a:rPr>
              <a:t>vec</a:t>
            </a:r>
            <a:r>
              <a:rPr lang="en-US" sz="800" dirty="0">
                <a:solidFill>
                  <a:srgbClr val="A0DCFF"/>
                </a:solidFill>
                <a:latin typeface="Consolas" panose="020B0609020204030204" pitchFamily="49" charset="0"/>
              </a:rPr>
              <a:t>[2] </a:t>
            </a:r>
            <a:r>
              <a:rPr lang="en-US" sz="800" dirty="0">
                <a:solidFill>
                  <a:schemeClr val="bg1"/>
                </a:solidFill>
                <a:latin typeface="Consolas" panose="020B0609020204030204" pitchFamily="49" charset="0"/>
              </a:rPr>
              <a:t>= 3</a:t>
            </a:r>
            <a:br>
              <a:rPr lang="en-US" sz="8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800" dirty="0" err="1">
                <a:solidFill>
                  <a:srgbClr val="A0DCFF"/>
                </a:solidFill>
                <a:latin typeface="Consolas" panose="020B0609020204030204" pitchFamily="49" charset="0"/>
              </a:rPr>
              <a:t>vec</a:t>
            </a:r>
            <a:r>
              <a:rPr lang="en-US" sz="800" dirty="0">
                <a:solidFill>
                  <a:srgbClr val="A0DCFF"/>
                </a:solidFill>
                <a:latin typeface="Consolas" panose="020B0609020204030204" pitchFamily="49" charset="0"/>
              </a:rPr>
              <a:t>[3] </a:t>
            </a:r>
            <a:r>
              <a:rPr lang="en-US" sz="800" dirty="0">
                <a:solidFill>
                  <a:schemeClr val="bg1"/>
                </a:solidFill>
                <a:latin typeface="Consolas" panose="020B0609020204030204" pitchFamily="49" charset="0"/>
              </a:rPr>
              <a:t>= 4</a:t>
            </a:r>
            <a:br>
              <a:rPr lang="en-US" sz="8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800" dirty="0" err="1">
                <a:solidFill>
                  <a:srgbClr val="A0DCFF"/>
                </a:solidFill>
                <a:latin typeface="Consolas" panose="020B0609020204030204" pitchFamily="49" charset="0"/>
              </a:rPr>
              <a:t>vec</a:t>
            </a:r>
            <a:r>
              <a:rPr lang="en-US" sz="800" dirty="0">
                <a:solidFill>
                  <a:srgbClr val="A0DCFF"/>
                </a:solidFill>
                <a:latin typeface="Consolas" panose="020B0609020204030204" pitchFamily="49" charset="0"/>
              </a:rPr>
              <a:t>[4] </a:t>
            </a:r>
            <a:r>
              <a:rPr lang="en-US" sz="800" dirty="0">
                <a:solidFill>
                  <a:schemeClr val="bg1"/>
                </a:solidFill>
                <a:latin typeface="Consolas" panose="020B0609020204030204" pitchFamily="49" charset="0"/>
              </a:rPr>
              <a:t>= 5</a:t>
            </a:r>
            <a:br>
              <a:rPr lang="en-US" sz="8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800" dirty="0" err="1">
                <a:solidFill>
                  <a:srgbClr val="A0DCFF"/>
                </a:solidFill>
                <a:latin typeface="Consolas" panose="020B0609020204030204" pitchFamily="49" charset="0"/>
              </a:rPr>
              <a:t>vec</a:t>
            </a:r>
            <a:r>
              <a:rPr lang="en-US" sz="800" dirty="0">
                <a:solidFill>
                  <a:srgbClr val="A0DCFF"/>
                </a:solidFill>
                <a:latin typeface="Consolas" panose="020B0609020204030204" pitchFamily="49" charset="0"/>
              </a:rPr>
              <a:t>[5] </a:t>
            </a:r>
            <a:r>
              <a:rPr lang="en-US" sz="800" dirty="0">
                <a:solidFill>
                  <a:schemeClr val="bg1"/>
                </a:solidFill>
                <a:latin typeface="Consolas" panose="020B0609020204030204" pitchFamily="49" charset="0"/>
              </a:rPr>
              <a:t>= 6</a:t>
            </a:r>
            <a:br>
              <a:rPr lang="en-US" sz="8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800" dirty="0" err="1">
                <a:solidFill>
                  <a:srgbClr val="A0DCFF"/>
                </a:solidFill>
                <a:latin typeface="Consolas" panose="020B0609020204030204" pitchFamily="49" charset="0"/>
              </a:rPr>
              <a:t>vec</a:t>
            </a:r>
            <a:r>
              <a:rPr lang="en-US" sz="800" dirty="0">
                <a:solidFill>
                  <a:srgbClr val="A0DCFF"/>
                </a:solidFill>
                <a:latin typeface="Consolas" panose="020B0609020204030204" pitchFamily="49" charset="0"/>
              </a:rPr>
              <a:t>[6] </a:t>
            </a:r>
            <a:r>
              <a:rPr lang="en-US" sz="800" dirty="0">
                <a:solidFill>
                  <a:schemeClr val="bg1"/>
                </a:solidFill>
                <a:latin typeface="Consolas" panose="020B0609020204030204" pitchFamily="49" charset="0"/>
              </a:rPr>
              <a:t>= 7</a:t>
            </a:r>
            <a:br>
              <a:rPr lang="en-US" sz="8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800" dirty="0" err="1">
                <a:solidFill>
                  <a:srgbClr val="A0DCFF"/>
                </a:solidFill>
                <a:latin typeface="Consolas" panose="020B0609020204030204" pitchFamily="49" charset="0"/>
              </a:rPr>
              <a:t>vec</a:t>
            </a:r>
            <a:r>
              <a:rPr lang="en-US" sz="800" dirty="0">
                <a:solidFill>
                  <a:srgbClr val="A0DCFF"/>
                </a:solidFill>
                <a:latin typeface="Consolas" panose="020B0609020204030204" pitchFamily="49" charset="0"/>
              </a:rPr>
              <a:t>[7] </a:t>
            </a:r>
            <a:r>
              <a:rPr lang="en-US" sz="800" dirty="0">
                <a:solidFill>
                  <a:schemeClr val="bg1"/>
                </a:solidFill>
                <a:latin typeface="Consolas" panose="020B0609020204030204" pitchFamily="49" charset="0"/>
              </a:rPr>
              <a:t>= 8</a:t>
            </a:r>
            <a:br>
              <a:rPr lang="en-US" sz="800" dirty="0">
                <a:solidFill>
                  <a:schemeClr val="bg1"/>
                </a:solidFill>
                <a:latin typeface="Consolas" panose="020B0609020204030204" pitchFamily="49" charset="0"/>
              </a:rPr>
            </a:br>
            <a:r>
              <a:rPr lang="en-US" sz="800" dirty="0">
                <a:solidFill>
                  <a:srgbClr val="0076A8"/>
                </a:solidFill>
                <a:latin typeface="Consolas" panose="020B0609020204030204" pitchFamily="49" charset="0"/>
              </a:rPr>
              <a:t>$ </a:t>
            </a:r>
            <a:endParaRPr lang="ru-RU" sz="800" dirty="0">
              <a:solidFill>
                <a:srgbClr val="0076A8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96E672-470B-4978-B069-85061E57ABF9}"/>
              </a:ext>
            </a:extLst>
          </p:cNvPr>
          <p:cNvSpPr txBox="1"/>
          <p:nvPr/>
        </p:nvSpPr>
        <p:spPr>
          <a:xfrm>
            <a:off x="317034" y="923635"/>
            <a:ext cx="3241413" cy="194524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Исходный код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567E9A-C970-4EE8-AC76-16F5A6125458}"/>
              </a:ext>
            </a:extLst>
          </p:cNvPr>
          <p:cNvSpPr txBox="1"/>
          <p:nvPr/>
        </p:nvSpPr>
        <p:spPr>
          <a:xfrm>
            <a:off x="4740585" y="1887557"/>
            <a:ext cx="2486480" cy="271749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Выполнение программы</a:t>
            </a:r>
          </a:p>
        </p:txBody>
      </p:sp>
    </p:spTree>
    <p:extLst>
      <p:ext uri="{BB962C8B-B14F-4D97-AF65-F5344CB8AC3E}">
        <p14:creationId xmlns:p14="http://schemas.microsoft.com/office/powerpoint/2010/main" val="1648331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Простые операции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DF75B26-9B65-44FB-B950-EC6F524C6003}"/>
              </a:ext>
            </a:extLst>
          </p:cNvPr>
          <p:cNvSpPr/>
          <p:nvPr/>
        </p:nvSpPr>
        <p:spPr>
          <a:xfrm>
            <a:off x="392189" y="1386937"/>
            <a:ext cx="8299067" cy="25391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FFCD00"/>
                </a:solidFill>
                <a:highlight>
                  <a:srgbClr val="390C2B"/>
                </a:highlight>
                <a:latin typeface="Consolas" panose="020B0609020204030204" pitchFamily="49" charset="0"/>
              </a:rPr>
              <a:t>_mm256_storeu_si256</a:t>
            </a:r>
            <a:r>
              <a:rPr lang="ru-RU" sz="1000" dirty="0">
                <a:solidFill>
                  <a:srgbClr val="FFCD00"/>
                </a:solidFill>
                <a:highlight>
                  <a:srgbClr val="390C2B"/>
                </a:highlight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FFCD00"/>
                </a:solidFill>
                <a:highlight>
                  <a:srgbClr val="390C2B"/>
                </a:highlight>
                <a:latin typeface="Consolas" panose="020B0609020204030204" pitchFamily="49" charset="0"/>
              </a:rPr>
              <a:t>dest</a:t>
            </a:r>
            <a:r>
              <a:rPr lang="en-US" sz="1000" dirty="0">
                <a:solidFill>
                  <a:srgbClr val="FFCD00"/>
                </a:solidFill>
                <a:highlight>
                  <a:srgbClr val="390C2B"/>
                </a:highlight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FFCD00"/>
                </a:solidFill>
                <a:highlight>
                  <a:srgbClr val="390C2B"/>
                </a:highlight>
                <a:latin typeface="Consolas" panose="020B0609020204030204" pitchFamily="49" charset="0"/>
              </a:rPr>
              <a:t>src</a:t>
            </a:r>
            <a:r>
              <a:rPr lang="en-US" sz="1000" dirty="0">
                <a:solidFill>
                  <a:srgbClr val="FFCD00"/>
                </a:solidFill>
                <a:highlight>
                  <a:srgbClr val="390C2B"/>
                </a:highlight>
                <a:latin typeface="Consolas" panose="020B0609020204030204" pitchFamily="49" charset="0"/>
              </a:rPr>
              <a:t>)</a:t>
            </a:r>
            <a:r>
              <a:rPr lang="ru-RU" sz="900" dirty="0"/>
              <a:t>: </a:t>
            </a:r>
            <a:r>
              <a:rPr lang="ru-RU" sz="900" dirty="0" err="1"/>
              <a:t>Интринсик</a:t>
            </a:r>
            <a:r>
              <a:rPr lang="ru-RU" sz="900" dirty="0"/>
              <a:t> для сохранения 256-битного вектора данных из регистра в память.</a:t>
            </a:r>
          </a:p>
          <a:p>
            <a:pPr lvl="4">
              <a:buClr>
                <a:schemeClr val="accent1"/>
              </a:buClr>
            </a:pPr>
            <a:r>
              <a:rPr lang="en-US" sz="900" dirty="0"/>
              <a:t>(</a:t>
            </a:r>
            <a:r>
              <a:rPr lang="en-US" sz="900" dirty="0" err="1"/>
              <a:t>dest</a:t>
            </a:r>
            <a:r>
              <a:rPr lang="en-US" sz="900" dirty="0"/>
              <a:t> </a:t>
            </a:r>
            <a:r>
              <a:rPr lang="ru-RU" sz="900" dirty="0"/>
              <a:t>может быть </a:t>
            </a:r>
            <a:r>
              <a:rPr lang="ru-RU" sz="900" dirty="0" err="1"/>
              <a:t>невыровненым</a:t>
            </a:r>
            <a:r>
              <a:rPr lang="ru-RU" sz="900" dirty="0"/>
              <a:t> адресом</a:t>
            </a:r>
            <a:r>
              <a:rPr lang="en-US" sz="900" dirty="0"/>
              <a:t>)</a:t>
            </a:r>
            <a:endParaRPr lang="ru-RU" sz="900" dirty="0"/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FFCD00"/>
                </a:solidFill>
                <a:highlight>
                  <a:srgbClr val="390C2B"/>
                </a:highlight>
                <a:latin typeface="Consolas" panose="020B0609020204030204" pitchFamily="49" charset="0"/>
              </a:rPr>
              <a:t>_mm256_add_epi32 (src1, src2)</a:t>
            </a:r>
            <a:r>
              <a:rPr lang="ru-RU" sz="900" dirty="0"/>
              <a:t>: </a:t>
            </a:r>
            <a:r>
              <a:rPr lang="ru-RU" sz="900" dirty="0" err="1"/>
              <a:t>Интринсик</a:t>
            </a:r>
            <a:r>
              <a:rPr lang="ru-RU" sz="900" dirty="0"/>
              <a:t> для сложения 32-битных целых чисел в AVX2-регистре.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ru-RU" sz="900" dirty="0"/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FFCD00"/>
                </a:solidFill>
                <a:highlight>
                  <a:srgbClr val="390C2B"/>
                </a:highlight>
                <a:latin typeface="Consolas" panose="020B0609020204030204" pitchFamily="49" charset="0"/>
              </a:rPr>
              <a:t>_mm256_max_epi32(src1, src2)</a:t>
            </a:r>
            <a:r>
              <a:rPr lang="ru-RU" sz="900" dirty="0"/>
              <a:t>: Поиск максимума среди 32-битных целых чисел в 2-х AVX2-регистрах.</a:t>
            </a:r>
            <a:endParaRPr lang="en-US" sz="900" dirty="0"/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ru-RU" sz="900" dirty="0"/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FFCD00"/>
                </a:solidFill>
                <a:highlight>
                  <a:srgbClr val="390C2B"/>
                </a:highlight>
                <a:latin typeface="Consolas" panose="020B0609020204030204" pitchFamily="49" charset="0"/>
              </a:rPr>
              <a:t>_mm256_set1_epi32</a:t>
            </a:r>
            <a:r>
              <a:rPr lang="ru-RU" sz="1000" dirty="0">
                <a:solidFill>
                  <a:srgbClr val="FFCD00"/>
                </a:solidFill>
                <a:highlight>
                  <a:srgbClr val="390C2B"/>
                </a:highlight>
                <a:latin typeface="Consolas" panose="020B0609020204030204" pitchFamily="49" charset="0"/>
              </a:rPr>
              <a:t>(</a:t>
            </a:r>
            <a:r>
              <a:rPr lang="en-US" sz="1000" dirty="0">
                <a:solidFill>
                  <a:srgbClr val="FFCD00"/>
                </a:solidFill>
                <a:highlight>
                  <a:srgbClr val="390C2B"/>
                </a:highlight>
                <a:latin typeface="Consolas" panose="020B0609020204030204" pitchFamily="49" charset="0"/>
              </a:rPr>
              <a:t>int</a:t>
            </a:r>
            <a:r>
              <a:rPr lang="ru-RU" sz="1000" dirty="0">
                <a:solidFill>
                  <a:srgbClr val="FFCD00"/>
                </a:solidFill>
                <a:highlight>
                  <a:srgbClr val="390C2B"/>
                </a:highlight>
                <a:latin typeface="Consolas" panose="020B0609020204030204" pitchFamily="49" charset="0"/>
              </a:rPr>
              <a:t>)</a:t>
            </a:r>
            <a:r>
              <a:rPr lang="ru-RU" sz="900" dirty="0"/>
              <a:t>: задает всему вектору представление 32 битными значениями </a:t>
            </a:r>
            <a:r>
              <a:rPr lang="en-US" sz="900" dirty="0"/>
              <a:t>int</a:t>
            </a:r>
            <a:endParaRPr lang="ru-RU" sz="900" dirty="0"/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ru-RU" sz="900" dirty="0"/>
          </a:p>
          <a:p>
            <a:pPr>
              <a:buClr>
                <a:schemeClr val="accent1"/>
              </a:buClr>
            </a:pPr>
            <a:endParaRPr lang="ru-RU" sz="900" dirty="0"/>
          </a:p>
          <a:p>
            <a:pPr>
              <a:buClr>
                <a:schemeClr val="accent1"/>
              </a:buClr>
            </a:pPr>
            <a:r>
              <a:rPr lang="ru-RU" sz="900" dirty="0"/>
              <a:t>В 4 примере мы воспользуемся ещё этими  </a:t>
            </a:r>
            <a:r>
              <a:rPr lang="ru-RU" sz="900" dirty="0" err="1"/>
              <a:t>интринсиками</a:t>
            </a:r>
            <a:endParaRPr lang="ru-RU" sz="900" dirty="0"/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ru-RU" sz="900" dirty="0"/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FFCD00"/>
                </a:solidFill>
                <a:highlight>
                  <a:srgbClr val="390C2B"/>
                </a:highlight>
                <a:latin typeface="Consolas" panose="020B0609020204030204" pitchFamily="49" charset="0"/>
              </a:rPr>
              <a:t>_mm256_cmpeq_epi32(src1, src2)</a:t>
            </a:r>
            <a:r>
              <a:rPr lang="ru-RU" sz="1000" dirty="0">
                <a:latin typeface="Consolas" panose="020B0609020204030204" pitchFamily="49" charset="0"/>
              </a:rPr>
              <a:t>:</a:t>
            </a:r>
            <a:r>
              <a:rPr lang="ru-RU" sz="900" dirty="0"/>
              <a:t>Сравнивает соответствующие элементы двух 256-битных векторов src1 и src2.</a:t>
            </a:r>
            <a:endParaRPr lang="en-US" sz="900" dirty="0"/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900" dirty="0"/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FFCD00"/>
                </a:solidFill>
                <a:highlight>
                  <a:srgbClr val="390C2B"/>
                </a:highlight>
                <a:latin typeface="Consolas" panose="020B0609020204030204" pitchFamily="49" charset="0"/>
              </a:rPr>
              <a:t>_mm256_castsi256_ps(src1)</a:t>
            </a:r>
            <a:r>
              <a:rPr lang="en-US" sz="1000" dirty="0">
                <a:latin typeface="Consolas" panose="020B0609020204030204" pitchFamily="49" charset="0"/>
              </a:rPr>
              <a:t>:</a:t>
            </a:r>
            <a:r>
              <a:rPr lang="ru-RU" sz="1000" dirty="0">
                <a:latin typeface="Consolas" panose="020B0609020204030204" pitchFamily="49" charset="0"/>
              </a:rPr>
              <a:t> </a:t>
            </a:r>
            <a:r>
              <a:rPr lang="ru-RU" sz="900" dirty="0">
                <a:latin typeface="Consolas" panose="020B0609020204030204" pitchFamily="49" charset="0"/>
              </a:rPr>
              <a:t>П</a:t>
            </a:r>
            <a:r>
              <a:rPr lang="ru-RU" sz="900" dirty="0"/>
              <a:t>реобразует вектор из целочисленного формата </a:t>
            </a:r>
            <a:r>
              <a:rPr lang="ru-RU" sz="900" dirty="0">
                <a:solidFill>
                  <a:srgbClr val="62B5E5"/>
                </a:solidFill>
                <a:highlight>
                  <a:srgbClr val="1F1F1F"/>
                </a:highlight>
              </a:rPr>
              <a:t>(__m256i) </a:t>
            </a:r>
            <a:r>
              <a:rPr lang="ru-RU" sz="900" dirty="0"/>
              <a:t>в формат с плавающей точкой </a:t>
            </a:r>
            <a:r>
              <a:rPr lang="ru-RU" sz="900" dirty="0">
                <a:solidFill>
                  <a:srgbClr val="62B5E5"/>
                </a:solidFill>
                <a:highlight>
                  <a:srgbClr val="1F1F1F"/>
                </a:highlight>
              </a:rPr>
              <a:t>(__m256) </a:t>
            </a:r>
            <a:r>
              <a:rPr lang="ru-RU" sz="900" dirty="0"/>
              <a:t>.</a:t>
            </a:r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ru-RU" sz="900" dirty="0"/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1000" dirty="0">
                <a:solidFill>
                  <a:srgbClr val="FFCD00"/>
                </a:solidFill>
                <a:highlight>
                  <a:srgbClr val="390C2B"/>
                </a:highlight>
                <a:latin typeface="Consolas" panose="020B0609020204030204" pitchFamily="49" charset="0"/>
              </a:rPr>
              <a:t>_mm256_movemask_ps</a:t>
            </a:r>
            <a:r>
              <a:rPr lang="en-US" sz="1000" dirty="0">
                <a:solidFill>
                  <a:srgbClr val="FFCD00"/>
                </a:solidFill>
                <a:highlight>
                  <a:srgbClr val="390C2B"/>
                </a:highlight>
                <a:latin typeface="Consolas" panose="020B0609020204030204" pitchFamily="49" charset="0"/>
              </a:rPr>
              <a:t> (src1)</a:t>
            </a:r>
            <a:r>
              <a:rPr lang="en-US" sz="1000" dirty="0">
                <a:latin typeface="Consolas" panose="020B0609020204030204" pitchFamily="49" charset="0"/>
              </a:rPr>
              <a:t>:</a:t>
            </a:r>
            <a:r>
              <a:rPr lang="ru-RU" sz="1000" dirty="0">
                <a:latin typeface="Consolas" panose="020B0609020204030204" pitchFamily="49" charset="0"/>
              </a:rPr>
              <a:t> </a:t>
            </a:r>
            <a:r>
              <a:rPr lang="ru-RU" sz="900" dirty="0"/>
              <a:t>Эта функция извлекает знаковые биты (старшие биты) каждого 32-битного элемента вектора.</a:t>
            </a:r>
            <a:br>
              <a:rPr lang="en-US" sz="900" dirty="0"/>
            </a:br>
            <a:endParaRPr lang="ru-RU" sz="900" dirty="0"/>
          </a:p>
        </p:txBody>
      </p:sp>
    </p:spTree>
    <p:extLst>
      <p:ext uri="{BB962C8B-B14F-4D97-AF65-F5344CB8AC3E}">
        <p14:creationId xmlns:p14="http://schemas.microsoft.com/office/powerpoint/2010/main" val="1990914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Подготовка окружения.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32B717-64FC-421A-8471-6591AA043C84}"/>
              </a:ext>
            </a:extLst>
          </p:cNvPr>
          <p:cNvSpPr txBox="1"/>
          <p:nvPr/>
        </p:nvSpPr>
        <p:spPr>
          <a:xfrm>
            <a:off x="2933799" y="1082675"/>
            <a:ext cx="5433106" cy="2870599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ctr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lang="en-US" sz="1400" dirty="0"/>
          </a:p>
          <a:p>
            <a:pPr marL="0" marR="0" indent="0" algn="ctr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Все необходимые примеры лежат в папке </a:t>
            </a:r>
            <a:r>
              <a:rPr lang="en-US" sz="1400" b="1" dirty="0"/>
              <a:t>AVX2</a:t>
            </a:r>
            <a:r>
              <a:rPr lang="ru-RU" sz="1400" dirty="0"/>
              <a:t>,</a:t>
            </a:r>
            <a:br>
              <a:rPr lang="en-US" sz="1400" dirty="0"/>
            </a:br>
            <a:r>
              <a:rPr lang="ru-RU" sz="1400" dirty="0"/>
              <a:t>так же там лежит файл </a:t>
            </a:r>
            <a:r>
              <a:rPr lang="en-US" sz="1400" b="1" dirty="0"/>
              <a:t>Commands.txt</a:t>
            </a:r>
            <a:endParaRPr lang="ru-RU" sz="1400" b="1" dirty="0"/>
          </a:p>
          <a:p>
            <a:pPr marL="0" marR="0" indent="0" algn="ctr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В котором описан список действий и представлены необходимые команды.</a:t>
            </a:r>
          </a:p>
          <a:p>
            <a:pPr marL="0" marR="0" indent="0" algn="ctr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lang="en-US" sz="1400" dirty="0"/>
          </a:p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lang="en-US" sz="1400" b="1" dirty="0"/>
              <a:t>https://github.com/TantorLabs/meetups</a:t>
            </a:r>
            <a:br>
              <a:rPr lang="ru-RU" sz="1400" dirty="0"/>
            </a:br>
            <a:endParaRPr lang="ru-RU" sz="1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42379F4-F11A-4D28-BCE1-A38D7FCB3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2675"/>
            <a:ext cx="2870599" cy="287059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  <p:extLst>
      <p:ext uri="{BB962C8B-B14F-4D97-AF65-F5344CB8AC3E}">
        <p14:creationId xmlns:p14="http://schemas.microsoft.com/office/powerpoint/2010/main" val="1235116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84C21B8-FE47-478C-B236-63211AF7489B}"/>
              </a:ext>
            </a:extLst>
          </p:cNvPr>
          <p:cNvSpPr/>
          <p:nvPr/>
        </p:nvSpPr>
        <p:spPr>
          <a:xfrm>
            <a:off x="3993192" y="3353817"/>
            <a:ext cx="4647067" cy="1754326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DCDCAA"/>
                </a:solidFill>
                <a:latin typeface="Consolas" panose="020B0609020204030204" pitchFamily="49" charset="0"/>
              </a:rPr>
              <a:t>main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6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600" dirty="0">
                <a:solidFill>
                  <a:srgbClr val="569CD6"/>
                </a:solidFill>
                <a:latin typeface="Consolas" panose="020B0609020204030204" pitchFamily="49" charset="0"/>
              </a:rPr>
              <a:t>SIZE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];</a:t>
            </a:r>
            <a:r>
              <a:rPr lang="en-US" sz="600" dirty="0">
                <a:solidFill>
                  <a:srgbClr val="6A9955"/>
                </a:solidFill>
                <a:latin typeface="Consolas" panose="020B0609020204030204" pitchFamily="49" charset="0"/>
              </a:rPr>
              <a:t>  // </a:t>
            </a:r>
            <a:r>
              <a:rPr lang="ru-RU" sz="600" dirty="0">
                <a:solidFill>
                  <a:srgbClr val="6A9955"/>
                </a:solidFill>
                <a:latin typeface="Consolas" panose="020B0609020204030204" pitchFamily="49" charset="0"/>
              </a:rPr>
              <a:t>Статический массив</a:t>
            </a:r>
            <a:endParaRPr lang="ru-RU" sz="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600" dirty="0">
                <a:solidFill>
                  <a:srgbClr val="CE9178"/>
                </a:solidFill>
                <a:latin typeface="Consolas" panose="020B0609020204030204" pitchFamily="49" charset="0"/>
              </a:rPr>
              <a:t>"Measuring 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sz="600" dirty="0">
                <a:solidFill>
                  <a:srgbClr val="CE9178"/>
                </a:solidFill>
                <a:latin typeface="Consolas" panose="020B0609020204030204" pitchFamily="49" charset="0"/>
              </a:rPr>
              <a:t> reps of finds max in 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%d</a:t>
            </a:r>
            <a:r>
              <a:rPr lang="en-US" sz="600" dirty="0">
                <a:solidFill>
                  <a:srgbClr val="CE9178"/>
                </a:solidFill>
                <a:latin typeface="Consolas" panose="020B0609020204030204" pitchFamily="49" charset="0"/>
              </a:rPr>
              <a:t>-sized array</a:t>
            </a:r>
            <a:r>
              <a:rPr lang="en-US" sz="6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600" dirty="0">
                <a:solidFill>
                  <a:srgbClr val="569CD6"/>
                </a:solidFill>
                <a:latin typeface="Consolas" panose="020B0609020204030204" pitchFamily="49" charset="0"/>
              </a:rPr>
              <a:t>REPIT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600" dirty="0">
                <a:solidFill>
                  <a:srgbClr val="569CD6"/>
                </a:solidFill>
                <a:latin typeface="Consolas" panose="020B0609020204030204" pitchFamily="49" charset="0"/>
              </a:rPr>
              <a:t>SIZE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ru-RU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600" dirty="0" err="1">
                <a:solidFill>
                  <a:srgbClr val="DCDCAA"/>
                </a:solidFill>
                <a:latin typeface="Consolas" panose="020B0609020204030204" pitchFamily="49" charset="0"/>
              </a:rPr>
              <a:t>srand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600" dirty="0">
                <a:solidFill>
                  <a:srgbClr val="DCDCAA"/>
                </a:solidFill>
                <a:latin typeface="Consolas" panose="020B0609020204030204" pitchFamily="49" charset="0"/>
              </a:rPr>
              <a:t>time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600" dirty="0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600" dirty="0" err="1">
                <a:solidFill>
                  <a:srgbClr val="DCDCAA"/>
                </a:solidFill>
                <a:latin typeface="Consolas" panose="020B0609020204030204" pitchFamily="49" charset="0"/>
              </a:rPr>
              <a:t>initialize_array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600" dirty="0">
                <a:solidFill>
                  <a:srgbClr val="569CD6"/>
                </a:solidFill>
                <a:latin typeface="Consolas" panose="020B0609020204030204" pitchFamily="49" charset="0"/>
              </a:rPr>
              <a:t>SIZE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b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6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ru-RU" sz="600" dirty="0">
                <a:solidFill>
                  <a:srgbClr val="6A9955"/>
                </a:solidFill>
                <a:latin typeface="Consolas" panose="020B0609020204030204" pitchFamily="49" charset="0"/>
              </a:rPr>
              <a:t>Бенчмарк для </a:t>
            </a:r>
            <a:r>
              <a:rPr lang="en-US" sz="600" dirty="0">
                <a:solidFill>
                  <a:srgbClr val="6A9955"/>
                </a:solidFill>
                <a:latin typeface="Consolas" panose="020B0609020204030204" pitchFamily="49" charset="0"/>
              </a:rPr>
              <a:t>SISD</a:t>
            </a:r>
            <a:endParaRPr lang="en-US" sz="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600" dirty="0">
                <a:solidFill>
                  <a:srgbClr val="569CD6"/>
                </a:solidFill>
                <a:latin typeface="Consolas" panose="020B0609020204030204" pitchFamily="49" charset="0"/>
              </a:rPr>
              <a:t>double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time_sisd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DCDCAA"/>
                </a:solidFill>
                <a:latin typeface="Consolas" panose="020B0609020204030204" pitchFamily="49" charset="0"/>
              </a:rPr>
              <a:t>benchmark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600" dirty="0" err="1">
                <a:solidFill>
                  <a:srgbClr val="DCDCAA"/>
                </a:solidFill>
                <a:latin typeface="Consolas" panose="020B0609020204030204" pitchFamily="49" charset="0"/>
              </a:rPr>
              <a:t>find_max_sisd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600" dirty="0">
                <a:solidFill>
                  <a:srgbClr val="569CD6"/>
                </a:solidFill>
                <a:latin typeface="Consolas" panose="020B0609020204030204" pitchFamily="49" charset="0"/>
              </a:rPr>
              <a:t>SIZE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600" dirty="0">
                <a:solidFill>
                  <a:srgbClr val="569CD6"/>
                </a:solidFill>
                <a:latin typeface="Consolas" panose="020B0609020204030204" pitchFamily="49" charset="0"/>
              </a:rPr>
              <a:t>REPIT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600" dirty="0">
                <a:solidFill>
                  <a:srgbClr val="CE9178"/>
                </a:solidFill>
                <a:latin typeface="Consolas" panose="020B0609020204030204" pitchFamily="49" charset="0"/>
              </a:rPr>
              <a:t>"Measured (SISD): 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%f</a:t>
            </a:r>
            <a:r>
              <a:rPr lang="en-US" sz="600" dirty="0">
                <a:solidFill>
                  <a:srgbClr val="CE9178"/>
                </a:solidFill>
                <a:latin typeface="Consolas" panose="020B0609020204030204" pitchFamily="49" charset="0"/>
              </a:rPr>
              <a:t> seconds</a:t>
            </a:r>
            <a:r>
              <a:rPr lang="en-US" sz="600" dirty="0">
                <a:solidFill>
                  <a:srgbClr val="D7BA7D"/>
                </a:solidFill>
                <a:latin typeface="Consolas" panose="020B0609020204030204" pitchFamily="49" charset="0"/>
              </a:rPr>
              <a:t>\n\n</a:t>
            </a:r>
            <a:r>
              <a:rPr lang="en-US" sz="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time_sisd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b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6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ru-RU" sz="600" dirty="0">
                <a:solidFill>
                  <a:srgbClr val="6A9955"/>
                </a:solidFill>
                <a:latin typeface="Consolas" panose="020B0609020204030204" pitchFamily="49" charset="0"/>
              </a:rPr>
              <a:t>Бенчмарк для </a:t>
            </a:r>
            <a:r>
              <a:rPr lang="en-US" sz="600" dirty="0">
                <a:solidFill>
                  <a:srgbClr val="6A9955"/>
                </a:solidFill>
                <a:latin typeface="Consolas" panose="020B0609020204030204" pitchFamily="49" charset="0"/>
              </a:rPr>
              <a:t>SIMD</a:t>
            </a:r>
            <a:endParaRPr lang="en-US" sz="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600" dirty="0">
                <a:solidFill>
                  <a:srgbClr val="569CD6"/>
                </a:solidFill>
                <a:latin typeface="Consolas" panose="020B0609020204030204" pitchFamily="49" charset="0"/>
              </a:rPr>
              <a:t>double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time_simd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DCDCAA"/>
                </a:solidFill>
                <a:latin typeface="Consolas" panose="020B0609020204030204" pitchFamily="49" charset="0"/>
              </a:rPr>
              <a:t>benchmark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600" dirty="0" err="1">
                <a:solidFill>
                  <a:srgbClr val="DCDCAA"/>
                </a:solidFill>
                <a:latin typeface="Consolas" panose="020B0609020204030204" pitchFamily="49" charset="0"/>
              </a:rPr>
              <a:t>find_max_simd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600" dirty="0">
                <a:solidFill>
                  <a:srgbClr val="569CD6"/>
                </a:solidFill>
                <a:latin typeface="Consolas" panose="020B0609020204030204" pitchFamily="49" charset="0"/>
              </a:rPr>
              <a:t>SIZE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600" dirty="0">
                <a:solidFill>
                  <a:srgbClr val="569CD6"/>
                </a:solidFill>
                <a:latin typeface="Consolas" panose="020B0609020204030204" pitchFamily="49" charset="0"/>
              </a:rPr>
              <a:t>REPIT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600" dirty="0">
                <a:solidFill>
                  <a:srgbClr val="CE9178"/>
                </a:solidFill>
                <a:latin typeface="Consolas" panose="020B0609020204030204" pitchFamily="49" charset="0"/>
              </a:rPr>
              <a:t>"Measured (SIMD): 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%f</a:t>
            </a:r>
            <a:r>
              <a:rPr lang="en-US" sz="600" dirty="0">
                <a:solidFill>
                  <a:srgbClr val="CE9178"/>
                </a:solidFill>
                <a:latin typeface="Consolas" panose="020B0609020204030204" pitchFamily="49" charset="0"/>
              </a:rPr>
              <a:t> seconds</a:t>
            </a:r>
            <a:r>
              <a:rPr lang="en-US" sz="600" dirty="0">
                <a:solidFill>
                  <a:srgbClr val="D7BA7D"/>
                </a:solidFill>
                <a:latin typeface="Consolas" panose="020B0609020204030204" pitchFamily="49" charset="0"/>
              </a:rPr>
              <a:t>\n\n</a:t>
            </a:r>
            <a:r>
              <a:rPr lang="en-US" sz="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time_simd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time_simd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&gt;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600" dirty="0">
                <a:solidFill>
                  <a:srgbClr val="CE9178"/>
                </a:solidFill>
                <a:latin typeface="Consolas" panose="020B0609020204030204" pitchFamily="49" charset="0"/>
              </a:rPr>
              <a:t>"SIMD speedup against SISD = 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%.2f</a:t>
            </a:r>
            <a:r>
              <a:rPr lang="en-US" sz="600" dirty="0">
                <a:solidFill>
                  <a:srgbClr val="CE9178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D7BA7D"/>
                </a:solidFill>
                <a:latin typeface="Consolas" panose="020B0609020204030204" pitchFamily="49" charset="0"/>
              </a:rPr>
              <a:t>\n\n</a:t>
            </a:r>
            <a:r>
              <a:rPr lang="en-US" sz="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time_sisd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time_simd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} </a:t>
            </a:r>
            <a:r>
              <a:rPr lang="en-US" sz="6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6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600" dirty="0">
                <a:solidFill>
                  <a:srgbClr val="CE9178"/>
                </a:solidFill>
                <a:latin typeface="Consolas" panose="020B0609020204030204" pitchFamily="49" charset="0"/>
              </a:rPr>
              <a:t>" SIMD time is 0!</a:t>
            </a:r>
            <a:r>
              <a:rPr lang="en-US" sz="600" dirty="0">
                <a:solidFill>
                  <a:srgbClr val="D7BA7D"/>
                </a:solidFill>
                <a:latin typeface="Consolas" panose="020B0609020204030204" pitchFamily="49" charset="0"/>
              </a:rPr>
              <a:t>\n\n</a:t>
            </a:r>
            <a:r>
              <a:rPr lang="en-US" sz="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6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en-US" sz="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Поиск максимального значения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9DBCF9E-8A28-43A6-9B75-FE7B021F5D8B}"/>
              </a:ext>
            </a:extLst>
          </p:cNvPr>
          <p:cNvSpPr/>
          <p:nvPr/>
        </p:nvSpPr>
        <p:spPr>
          <a:xfrm>
            <a:off x="321986" y="4369479"/>
            <a:ext cx="3546721" cy="738664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ru-RU" sz="700" dirty="0">
                <a:solidFill>
                  <a:srgbClr val="6A9955"/>
                </a:solidFill>
                <a:latin typeface="Consolas" panose="020B0609020204030204" pitchFamily="49" charset="0"/>
              </a:rPr>
              <a:t>// Функция для инициализации массива случайными числами</a:t>
            </a:r>
            <a:endParaRPr lang="ru-RU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initialize_array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array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size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size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++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array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]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CDCAA"/>
                </a:solidFill>
                <a:latin typeface="Consolas" panose="020B0609020204030204" pitchFamily="49" charset="0"/>
              </a:rPr>
              <a:t>rand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()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%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10000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  <a:r>
              <a:rPr 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 // </a:t>
            </a:r>
            <a:r>
              <a:rPr lang="ru-RU" sz="700" dirty="0">
                <a:solidFill>
                  <a:srgbClr val="6A9955"/>
                </a:solidFill>
                <a:latin typeface="Consolas" panose="020B0609020204030204" pitchFamily="49" charset="0"/>
              </a:rPr>
              <a:t>Случайные числа от 0 до 999</a:t>
            </a:r>
            <a:r>
              <a:rPr 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9</a:t>
            </a:r>
            <a:endParaRPr lang="ru-RU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ru-RU" sz="7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ru-RU" sz="7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E7ECED-2B8C-4563-8533-A16F75F7FB6B}"/>
              </a:ext>
            </a:extLst>
          </p:cNvPr>
          <p:cNvSpPr txBox="1"/>
          <p:nvPr/>
        </p:nvSpPr>
        <p:spPr>
          <a:xfrm>
            <a:off x="321986" y="4056809"/>
            <a:ext cx="2837969" cy="220337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Подготовка массива данных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98EB344-1629-4994-B312-0440F5227B7B}"/>
              </a:ext>
            </a:extLst>
          </p:cNvPr>
          <p:cNvSpPr/>
          <p:nvPr/>
        </p:nvSpPr>
        <p:spPr>
          <a:xfrm>
            <a:off x="321987" y="937298"/>
            <a:ext cx="5241070" cy="2139047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ru-RU" sz="700" dirty="0">
                <a:solidFill>
                  <a:srgbClr val="6A9955"/>
                </a:solidFill>
                <a:latin typeface="Consolas" panose="020B0609020204030204" pitchFamily="49" charset="0"/>
              </a:rPr>
              <a:t>// Универсальная функция для бенчмаркинга</a:t>
            </a:r>
            <a:endParaRPr lang="ru-RU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CDCAA"/>
                </a:solidFill>
                <a:latin typeface="Consolas" panose="020B0609020204030204" pitchFamily="49" charset="0"/>
              </a:rPr>
              <a:t>benchmark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func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)(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),  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array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size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repetitions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ru-RU" sz="700" dirty="0">
                <a:solidFill>
                  <a:srgbClr val="569CD6"/>
                </a:solidFill>
                <a:latin typeface="Consolas" panose="020B0609020204030204" pitchFamily="49" charset="0"/>
              </a:rPr>
              <a:t>    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acc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  <a:r>
              <a:rPr 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      // </a:t>
            </a:r>
            <a:r>
              <a:rPr lang="ru-RU" sz="700" dirty="0">
                <a:solidFill>
                  <a:srgbClr val="6A9955"/>
                </a:solidFill>
                <a:latin typeface="Consolas" panose="020B0609020204030204" pitchFamily="49" charset="0"/>
              </a:rPr>
              <a:t>Переменная для накопления времени исполнения относительно </a:t>
            </a:r>
            <a:r>
              <a:rPr lang="en-US" sz="700" dirty="0" err="1">
                <a:solidFill>
                  <a:srgbClr val="6A9955"/>
                </a:solidFill>
                <a:latin typeface="Consolas" panose="020B0609020204030204" pitchFamily="49" charset="0"/>
              </a:rPr>
              <a:t>time.h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4EC9B0"/>
                </a:solidFill>
                <a:latin typeface="Consolas" panose="020B0609020204030204" pitchFamily="49" charset="0"/>
              </a:rPr>
              <a:t>uint64_t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acct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  <a:r>
              <a:rPr 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   // </a:t>
            </a:r>
            <a:r>
              <a:rPr lang="ru-RU" sz="700" dirty="0">
                <a:solidFill>
                  <a:srgbClr val="6A9955"/>
                </a:solidFill>
                <a:latin typeface="Consolas" panose="020B0609020204030204" pitchFamily="49" charset="0"/>
              </a:rPr>
              <a:t>Переменная для замера среднего количества тактов (</a:t>
            </a:r>
            <a:r>
              <a:rPr 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TSC) </a:t>
            </a:r>
            <a:r>
              <a:rPr lang="ru-RU" sz="700" dirty="0">
                <a:solidFill>
                  <a:srgbClr val="6A9955"/>
                </a:solidFill>
                <a:latin typeface="Consolas" panose="020B0609020204030204" pitchFamily="49" charset="0"/>
              </a:rPr>
              <a:t>на одну итерацию</a:t>
            </a:r>
            <a:endParaRPr lang="ru-RU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4EC9B0"/>
                </a:solidFill>
                <a:latin typeface="Consolas" panose="020B0609020204030204" pitchFamily="49" charset="0"/>
              </a:rPr>
              <a:t>uint64_t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startt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  <a:r>
              <a:rPr 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 // </a:t>
            </a:r>
            <a:r>
              <a:rPr lang="ru-RU" sz="700" dirty="0">
                <a:solidFill>
                  <a:srgbClr val="6A9955"/>
                </a:solidFill>
                <a:latin typeface="Consolas" panose="020B0609020204030204" pitchFamily="49" charset="0"/>
              </a:rPr>
              <a:t>Переменная для значения (</a:t>
            </a:r>
            <a:r>
              <a:rPr 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TSC) </a:t>
            </a:r>
            <a:r>
              <a:rPr lang="ru-RU" sz="700" dirty="0">
                <a:solidFill>
                  <a:srgbClr val="6A9955"/>
                </a:solidFill>
                <a:latin typeface="Consolas" panose="020B0609020204030204" pitchFamily="49" charset="0"/>
              </a:rPr>
              <a:t>до вызова функции</a:t>
            </a:r>
            <a:endParaRPr lang="ru-RU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4EC9B0"/>
                </a:solidFill>
                <a:latin typeface="Consolas" panose="020B0609020204030204" pitchFamily="49" charset="0"/>
              </a:rPr>
              <a:t>uint64_t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endt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  <a:r>
              <a:rPr 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   // </a:t>
            </a:r>
            <a:r>
              <a:rPr lang="ru-RU" sz="700" dirty="0">
                <a:solidFill>
                  <a:srgbClr val="6A9955"/>
                </a:solidFill>
                <a:latin typeface="Consolas" panose="020B0609020204030204" pitchFamily="49" charset="0"/>
              </a:rPr>
              <a:t>Переменная для значения (</a:t>
            </a:r>
            <a:r>
              <a:rPr 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TSC) </a:t>
            </a:r>
            <a:r>
              <a:rPr lang="ru-RU" sz="700" dirty="0">
                <a:solidFill>
                  <a:srgbClr val="6A9955"/>
                </a:solidFill>
                <a:latin typeface="Consolas" panose="020B0609020204030204" pitchFamily="49" charset="0"/>
              </a:rPr>
              <a:t>после вызова функции</a:t>
            </a:r>
            <a:br>
              <a:rPr lang="ru-RU" sz="7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ru-RU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repetitions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++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initialize_array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array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size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r>
              <a:rPr 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ru-RU" sz="700" dirty="0">
                <a:solidFill>
                  <a:srgbClr val="6A9955"/>
                </a:solidFill>
                <a:latin typeface="Consolas" panose="020B0609020204030204" pitchFamily="49" charset="0"/>
              </a:rPr>
              <a:t>	</a:t>
            </a:r>
            <a:r>
              <a:rPr 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ru-RU" sz="700" dirty="0">
                <a:solidFill>
                  <a:srgbClr val="6A9955"/>
                </a:solidFill>
                <a:latin typeface="Consolas" panose="020B0609020204030204" pitchFamily="49" charset="0"/>
              </a:rPr>
              <a:t>Чтобы на каждой итерации работать с новым массивом</a:t>
            </a:r>
            <a:endParaRPr lang="ru-RU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700" dirty="0">
                <a:solidFill>
                  <a:srgbClr val="4EC9B0"/>
                </a:solidFill>
                <a:latin typeface="Consolas" panose="020B0609020204030204" pitchFamily="49" charset="0"/>
              </a:rPr>
              <a:t>uint64_t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start_time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start_timer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();</a:t>
            </a:r>
            <a:r>
              <a:rPr 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 // </a:t>
            </a:r>
            <a:r>
              <a:rPr lang="ru-RU" sz="700" dirty="0">
                <a:solidFill>
                  <a:srgbClr val="6A9955"/>
                </a:solidFill>
                <a:latin typeface="Consolas" panose="020B0609020204030204" pitchFamily="49" charset="0"/>
              </a:rPr>
              <a:t>Старт высокоточного замера времени</a:t>
            </a:r>
            <a:endParaRPr lang="ru-RU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startt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rdtsc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();</a:t>
            </a:r>
            <a:r>
              <a:rPr 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                  // </a:t>
            </a:r>
            <a:r>
              <a:rPr lang="ru-RU" sz="700" dirty="0">
                <a:solidFill>
                  <a:srgbClr val="6A9955"/>
                </a:solidFill>
                <a:latin typeface="Consolas" panose="020B0609020204030204" pitchFamily="49" charset="0"/>
              </a:rPr>
              <a:t>Начало замера тактов</a:t>
            </a:r>
            <a:br>
              <a:rPr lang="ru-RU" sz="7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ru-RU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func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array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size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r>
              <a:rPr 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       // </a:t>
            </a:r>
            <a:r>
              <a:rPr lang="ru-RU" sz="700" dirty="0">
                <a:solidFill>
                  <a:srgbClr val="6A9955"/>
                </a:solidFill>
                <a:latin typeface="Consolas" panose="020B0609020204030204" pitchFamily="49" charset="0"/>
              </a:rPr>
              <a:t>Вызов функции</a:t>
            </a:r>
            <a:br>
              <a:rPr lang="ru-RU" sz="7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ru-RU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endt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rdtsc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();</a:t>
            </a:r>
            <a:r>
              <a:rPr 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                    // </a:t>
            </a:r>
            <a:r>
              <a:rPr lang="ru-RU" sz="700" dirty="0">
                <a:solidFill>
                  <a:srgbClr val="6A9955"/>
                </a:solidFill>
                <a:latin typeface="Consolas" panose="020B0609020204030204" pitchFamily="49" charset="0"/>
              </a:rPr>
              <a:t>Окончание замера тактов</a:t>
            </a:r>
            <a:endParaRPr lang="ru-RU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700" dirty="0">
                <a:solidFill>
                  <a:srgbClr val="4EC9B0"/>
                </a:solidFill>
                <a:latin typeface="Consolas" panose="020B0609020204030204" pitchFamily="49" charset="0"/>
              </a:rPr>
              <a:t>uint64_t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elapsed_time_ns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end_timer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start_time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r>
              <a:rPr 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  // </a:t>
            </a:r>
            <a:r>
              <a:rPr lang="ru-RU" sz="700" dirty="0">
                <a:solidFill>
                  <a:srgbClr val="6A9955"/>
                </a:solidFill>
                <a:latin typeface="Consolas" panose="020B0609020204030204" pitchFamily="49" charset="0"/>
              </a:rPr>
              <a:t>Окончание замера времени</a:t>
            </a:r>
            <a:endParaRPr lang="ru-RU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acct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+=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endt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startt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  <a:r>
              <a:rPr 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  </a:t>
            </a:r>
            <a:r>
              <a:rPr lang="ru-RU" sz="700" dirty="0">
                <a:solidFill>
                  <a:srgbClr val="6A9955"/>
                </a:solidFill>
                <a:latin typeface="Consolas" panose="020B0609020204030204" pitchFamily="49" charset="0"/>
              </a:rPr>
              <a:t>	</a:t>
            </a:r>
            <a:r>
              <a:rPr 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ru-RU" sz="700" dirty="0">
                <a:solidFill>
                  <a:srgbClr val="6A9955"/>
                </a:solidFill>
                <a:latin typeface="Consolas" panose="020B0609020204030204" pitchFamily="49" charset="0"/>
              </a:rPr>
              <a:t>Накопление тактов за итерацию</a:t>
            </a:r>
            <a:endParaRPr lang="ru-RU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acc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+=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double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elapsed_time_ns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1000000000.0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  <a:r>
              <a:rPr lang="en-US" sz="700" dirty="0">
                <a:solidFill>
                  <a:srgbClr val="6A9955"/>
                </a:solidFill>
                <a:latin typeface="Consolas" panose="020B0609020204030204" pitchFamily="49" charset="0"/>
              </a:rPr>
              <a:t>  // </a:t>
            </a:r>
            <a:r>
              <a:rPr lang="ru-RU" sz="700" dirty="0">
                <a:solidFill>
                  <a:srgbClr val="6A9955"/>
                </a:solidFill>
                <a:latin typeface="Consolas" panose="020B0609020204030204" pitchFamily="49" charset="0"/>
              </a:rPr>
              <a:t>Накопление времени в секундах</a:t>
            </a:r>
            <a:endParaRPr lang="ru-RU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ru-RU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printf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700" dirty="0" err="1">
                <a:solidFill>
                  <a:srgbClr val="CE9178"/>
                </a:solidFill>
                <a:latin typeface="Consolas" panose="020B0609020204030204" pitchFamily="49" charset="0"/>
              </a:rPr>
              <a:t>Tacts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 for one repetition: 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%</a:t>
            </a:r>
            <a:r>
              <a:rPr lang="en-US" sz="700" dirty="0" err="1">
                <a:solidFill>
                  <a:srgbClr val="9CDCFE"/>
                </a:solidFill>
                <a:latin typeface="Consolas" panose="020B0609020204030204" pitchFamily="49" charset="0"/>
              </a:rPr>
              <a:t>lu</a:t>
            </a:r>
            <a:r>
              <a:rPr lang="en-US" sz="700" dirty="0">
                <a:solidFill>
                  <a:srgbClr val="D7BA7D"/>
                </a:solidFill>
                <a:latin typeface="Consolas" panose="020B0609020204030204" pitchFamily="49" charset="0"/>
              </a:rPr>
              <a:t>\n</a:t>
            </a:r>
            <a:r>
              <a:rPr lang="en-US" sz="7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acct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/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repetitions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700" dirty="0">
                <a:solidFill>
                  <a:srgbClr val="9CDCFE"/>
                </a:solidFill>
                <a:latin typeface="Consolas" panose="020B0609020204030204" pitchFamily="49" charset="0"/>
              </a:rPr>
              <a:t>acc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en-US" sz="7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E27CC4-96E9-4522-ACF5-DC9A4F84F796}"/>
              </a:ext>
            </a:extLst>
          </p:cNvPr>
          <p:cNvSpPr txBox="1"/>
          <p:nvPr/>
        </p:nvSpPr>
        <p:spPr>
          <a:xfrm>
            <a:off x="7143777" y="3302195"/>
            <a:ext cx="1678236" cy="194632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>
                <a:solidFill>
                  <a:schemeClr val="bg1"/>
                </a:solidFill>
              </a:rPr>
              <a:t>Функция </a:t>
            </a:r>
            <a:r>
              <a:rPr lang="en-US" sz="1400" dirty="0">
                <a:solidFill>
                  <a:schemeClr val="bg1"/>
                </a:solidFill>
              </a:rPr>
              <a:t>Main</a:t>
            </a:r>
            <a:r>
              <a:rPr lang="ru-RU" sz="1400" dirty="0">
                <a:solidFill>
                  <a:schemeClr val="bg1"/>
                </a:solidFill>
              </a:rPr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42A7D7-0C8C-40F0-8B35-DD7AFA0D1840}"/>
              </a:ext>
            </a:extLst>
          </p:cNvPr>
          <p:cNvSpPr txBox="1"/>
          <p:nvPr/>
        </p:nvSpPr>
        <p:spPr>
          <a:xfrm>
            <a:off x="4491459" y="853327"/>
            <a:ext cx="1071598" cy="319226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>
                <a:solidFill>
                  <a:schemeClr val="bg1"/>
                </a:solidFill>
              </a:rPr>
              <a:t>Бенчмарк </a:t>
            </a:r>
          </a:p>
        </p:txBody>
      </p:sp>
    </p:spTree>
    <p:extLst>
      <p:ext uri="{BB962C8B-B14F-4D97-AF65-F5344CB8AC3E}">
        <p14:creationId xmlns:p14="http://schemas.microsoft.com/office/powerpoint/2010/main" val="2942072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Поиск максимального значения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SISD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184841-E7E5-475A-9111-D92C685BB47B}"/>
              </a:ext>
            </a:extLst>
          </p:cNvPr>
          <p:cNvSpPr txBox="1"/>
          <p:nvPr/>
        </p:nvSpPr>
        <p:spPr>
          <a:xfrm>
            <a:off x="158773" y="4412746"/>
            <a:ext cx="4949909" cy="974470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SISD </a:t>
            </a:r>
            <a:r>
              <a:rPr lang="ru-RU" sz="1400" dirty="0"/>
              <a:t>реализация:9 строк кода.</a:t>
            </a:r>
            <a:r>
              <a:rPr lang="en-US" sz="1400" dirty="0"/>
              <a:t> 29</a:t>
            </a:r>
            <a:r>
              <a:rPr lang="ru-RU" sz="1400" dirty="0"/>
              <a:t> строк ассемблера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8BB5EE3-DD5F-4C4F-A109-080A24FD64AB}"/>
              </a:ext>
            </a:extLst>
          </p:cNvPr>
          <p:cNvSpPr/>
          <p:nvPr/>
        </p:nvSpPr>
        <p:spPr>
          <a:xfrm>
            <a:off x="5475382" y="1082675"/>
            <a:ext cx="3007605" cy="3662541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srgbClr val="00A3E0"/>
                </a:solidFill>
                <a:latin typeface="Consolas" panose="020B0609020204030204" pitchFamily="49" charset="0"/>
              </a:rPr>
              <a:t>find_max_sisd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:</a:t>
            </a:r>
            <a:endParaRPr lang="en-US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movl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   (%</a:t>
            </a:r>
            <a:r>
              <a:rPr lang="en-US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rcx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), %</a:t>
            </a:r>
            <a:r>
              <a:rPr lang="en-US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eax</a:t>
            </a:r>
            <a:endParaRPr lang="en-US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cmpl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   </a:t>
            </a:r>
            <a:r>
              <a:rPr lang="en-US" sz="800" dirty="0">
                <a:solidFill>
                  <a:srgbClr val="B5CEA8"/>
                </a:solidFill>
                <a:latin typeface="Consolas" panose="020B0609020204030204" pitchFamily="49" charset="0"/>
              </a:rPr>
              <a:t>$1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edx</a:t>
            </a:r>
            <a:endParaRPr lang="en-US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jle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43B02A"/>
                </a:solidFill>
                <a:latin typeface="Consolas" panose="020B0609020204030204" pitchFamily="49" charset="0"/>
              </a:rPr>
              <a:t>.L1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subl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   </a:t>
            </a:r>
            <a:r>
              <a:rPr lang="en-US" sz="800" dirty="0">
                <a:solidFill>
                  <a:srgbClr val="B5CEA8"/>
                </a:solidFill>
                <a:latin typeface="Consolas" panose="020B0609020204030204" pitchFamily="49" charset="0"/>
              </a:rPr>
              <a:t>$2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edx</a:t>
            </a:r>
            <a:endParaRPr lang="en-US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leaq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   </a:t>
            </a:r>
            <a:r>
              <a:rPr lang="en-US" sz="8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(%</a:t>
            </a:r>
            <a:r>
              <a:rPr lang="en-US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rcx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), %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r8</a:t>
            </a:r>
            <a:endParaRPr lang="en-US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leaq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   </a:t>
            </a:r>
            <a:r>
              <a:rPr lang="en-US" sz="800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(%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rcx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,%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rdx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sz="8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), %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r9</a:t>
            </a:r>
            <a:endParaRPr lang="en-US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movq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   %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r9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rdx</a:t>
            </a:r>
            <a:endParaRPr lang="en-US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subq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   %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r8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rdx</a:t>
            </a:r>
            <a:endParaRPr lang="en-US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andl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   </a:t>
            </a:r>
            <a:r>
              <a:rPr lang="en-US" sz="800" dirty="0">
                <a:solidFill>
                  <a:srgbClr val="B5CEA8"/>
                </a:solidFill>
                <a:latin typeface="Consolas" panose="020B0609020204030204" pitchFamily="49" charset="0"/>
              </a:rPr>
              <a:t>$4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edx</a:t>
            </a:r>
            <a:endParaRPr lang="en-US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je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 </a:t>
            </a:r>
            <a:r>
              <a:rPr lang="en-US" sz="800" dirty="0">
                <a:solidFill>
                  <a:srgbClr val="43B02A"/>
                </a:solidFill>
                <a:latin typeface="Consolas" panose="020B0609020204030204" pitchFamily="49" charset="0"/>
              </a:rPr>
              <a:t>.L3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movl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   (%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r8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), %</a:t>
            </a:r>
            <a:r>
              <a:rPr lang="en-US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edx</a:t>
            </a:r>
            <a:endParaRPr lang="en-US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leaq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   </a:t>
            </a:r>
            <a:r>
              <a:rPr lang="en-US" sz="800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(%</a:t>
            </a:r>
            <a:r>
              <a:rPr lang="en-US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rcx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), %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r8</a:t>
            </a:r>
            <a:endParaRPr lang="en-US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cmpl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   %</a:t>
            </a:r>
            <a:r>
              <a:rPr lang="en-US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edx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eax</a:t>
            </a:r>
            <a:endParaRPr lang="en-US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cmovl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  %</a:t>
            </a:r>
            <a:r>
              <a:rPr lang="en-US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edx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eax</a:t>
            </a:r>
            <a:endParaRPr lang="en-US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cmpq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   %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r9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r8</a:t>
            </a:r>
            <a:endParaRPr lang="en-US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je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 </a:t>
            </a:r>
            <a:r>
              <a:rPr lang="en-US" sz="800" dirty="0">
                <a:solidFill>
                  <a:srgbClr val="43B02A"/>
                </a:solidFill>
                <a:latin typeface="Consolas" panose="020B0609020204030204" pitchFamily="49" charset="0"/>
              </a:rPr>
              <a:t>.L1</a:t>
            </a:r>
          </a:p>
          <a:p>
            <a:r>
              <a:rPr lang="en-US" sz="800" dirty="0">
                <a:solidFill>
                  <a:srgbClr val="43B02A"/>
                </a:solidFill>
                <a:latin typeface="Consolas" panose="020B0609020204030204" pitchFamily="49" charset="0"/>
              </a:rPr>
              <a:t>.L3: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movl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   (%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r8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), %</a:t>
            </a:r>
            <a:r>
              <a:rPr lang="en-US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edx</a:t>
            </a:r>
            <a:endParaRPr lang="en-US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cmpl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   %</a:t>
            </a:r>
            <a:r>
              <a:rPr lang="en-US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edx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eax</a:t>
            </a:r>
            <a:endParaRPr lang="en-US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cmovl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  %</a:t>
            </a:r>
            <a:r>
              <a:rPr lang="en-US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edx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eax</a:t>
            </a:r>
            <a:endParaRPr lang="en-US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movl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   </a:t>
            </a:r>
            <a:r>
              <a:rPr lang="en-US" sz="8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(%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r8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), %</a:t>
            </a:r>
            <a:r>
              <a:rPr lang="en-US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edx</a:t>
            </a:r>
            <a:endParaRPr lang="en-US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cmpl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   %</a:t>
            </a:r>
            <a:r>
              <a:rPr lang="en-US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edx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eax</a:t>
            </a:r>
            <a:endParaRPr lang="en-US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cmovl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  %</a:t>
            </a:r>
            <a:r>
              <a:rPr lang="en-US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edx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800" dirty="0" err="1">
                <a:solidFill>
                  <a:srgbClr val="569CD6"/>
                </a:solidFill>
                <a:latin typeface="Consolas" panose="020B0609020204030204" pitchFamily="49" charset="0"/>
              </a:rPr>
              <a:t>eax</a:t>
            </a:r>
            <a:endParaRPr lang="en-US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addq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   </a:t>
            </a:r>
            <a:r>
              <a:rPr lang="en-US" sz="800" dirty="0">
                <a:solidFill>
                  <a:srgbClr val="B5CEA8"/>
                </a:solidFill>
                <a:latin typeface="Consolas" panose="020B0609020204030204" pitchFamily="49" charset="0"/>
              </a:rPr>
              <a:t>$8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r8</a:t>
            </a:r>
            <a:endParaRPr lang="en-US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cmpq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   %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r9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r8</a:t>
            </a:r>
            <a:endParaRPr lang="en-US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D4D4D4"/>
                </a:solidFill>
                <a:latin typeface="Consolas" panose="020B0609020204030204" pitchFamily="49" charset="0"/>
              </a:rPr>
              <a:t>jne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43B02A"/>
                </a:solidFill>
                <a:latin typeface="Consolas" panose="020B0609020204030204" pitchFamily="49" charset="0"/>
              </a:rPr>
              <a:t>.L3</a:t>
            </a:r>
          </a:p>
          <a:p>
            <a:r>
              <a:rPr lang="en-US" sz="800" dirty="0">
                <a:solidFill>
                  <a:srgbClr val="43B02A"/>
                </a:solidFill>
                <a:latin typeface="Consolas" panose="020B0609020204030204" pitchFamily="49" charset="0"/>
              </a:rPr>
              <a:t>.L1: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ret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4A77046-C147-40E5-8A92-B4111CBC3ABF}"/>
              </a:ext>
            </a:extLst>
          </p:cNvPr>
          <p:cNvSpPr/>
          <p:nvPr/>
        </p:nvSpPr>
        <p:spPr>
          <a:xfrm>
            <a:off x="626050" y="1085073"/>
            <a:ext cx="4089533" cy="1323439"/>
          </a:xfrm>
          <a:prstGeom prst="rect">
            <a:avLst/>
          </a:prstGeom>
          <a:solidFill>
            <a:srgbClr val="390C2B"/>
          </a:solidFill>
        </p:spPr>
        <p:txBody>
          <a:bodyPr wrap="square">
            <a:spAutoFit/>
          </a:bodyPr>
          <a:lstStyle/>
          <a:p>
            <a:r>
              <a:rPr lang="ru-RU" sz="800" dirty="0">
                <a:solidFill>
                  <a:srgbClr val="6A9955"/>
                </a:solidFill>
                <a:latin typeface="Consolas" panose="020B0609020204030204" pitchFamily="49" charset="0"/>
              </a:rPr>
              <a:t>// Функция для поиска максимума с использованием </a:t>
            </a:r>
            <a:r>
              <a:rPr lang="en-US" sz="800" dirty="0">
                <a:solidFill>
                  <a:srgbClr val="6A9955"/>
                </a:solidFill>
                <a:latin typeface="Consolas" panose="020B0609020204030204" pitchFamily="49" charset="0"/>
              </a:rPr>
              <a:t>SISD (</a:t>
            </a:r>
            <a:r>
              <a:rPr lang="ru-RU" sz="800" dirty="0">
                <a:solidFill>
                  <a:srgbClr val="6A9955"/>
                </a:solidFill>
                <a:latin typeface="Consolas" panose="020B0609020204030204" pitchFamily="49" charset="0"/>
              </a:rPr>
              <a:t>обычный подход)</a:t>
            </a:r>
            <a:endParaRPr lang="ru-RU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DCDCAA"/>
                </a:solidFill>
                <a:latin typeface="Consolas" panose="020B0609020204030204" pitchFamily="49" charset="0"/>
              </a:rPr>
              <a:t>find_max_sisd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array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size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max_value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array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size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++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array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]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&gt;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max_value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max_value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array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max_value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863AE7-EAD7-4A20-B49E-391DE7E24AFE}"/>
              </a:ext>
            </a:extLst>
          </p:cNvPr>
          <p:cNvSpPr txBox="1"/>
          <p:nvPr/>
        </p:nvSpPr>
        <p:spPr>
          <a:xfrm>
            <a:off x="616945" y="2412694"/>
            <a:ext cx="1457898" cy="418641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Исходный код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D4860B-CB21-4D45-886C-D3305F49F217}"/>
              </a:ext>
            </a:extLst>
          </p:cNvPr>
          <p:cNvSpPr txBox="1"/>
          <p:nvPr/>
        </p:nvSpPr>
        <p:spPr>
          <a:xfrm>
            <a:off x="5475382" y="4745216"/>
            <a:ext cx="2879076" cy="333560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Дизассемблированный код</a:t>
            </a:r>
          </a:p>
        </p:txBody>
      </p:sp>
    </p:spTree>
    <p:extLst>
      <p:ext uri="{BB962C8B-B14F-4D97-AF65-F5344CB8AC3E}">
        <p14:creationId xmlns:p14="http://schemas.microsoft.com/office/powerpoint/2010/main" val="721971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Поиск максимального значения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SIMD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7D76A5-56B8-47C6-B5DE-6631B6C867B9}"/>
              </a:ext>
            </a:extLst>
          </p:cNvPr>
          <p:cNvSpPr txBox="1"/>
          <p:nvPr/>
        </p:nvSpPr>
        <p:spPr>
          <a:xfrm>
            <a:off x="312855" y="4705234"/>
            <a:ext cx="5390653" cy="387119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SIMD </a:t>
            </a:r>
            <a:r>
              <a:rPr lang="ru-RU" sz="1400" dirty="0"/>
              <a:t>реализация:26 строк кода, 74 строки ассемблера. 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6273CF5-420A-4FBD-8D4F-0B16B7A75EBE}"/>
              </a:ext>
            </a:extLst>
          </p:cNvPr>
          <p:cNvSpPr/>
          <p:nvPr/>
        </p:nvSpPr>
        <p:spPr>
          <a:xfrm>
            <a:off x="3602516" y="840336"/>
            <a:ext cx="5468037" cy="3856522"/>
          </a:xfrm>
          <a:prstGeom prst="rect">
            <a:avLst/>
          </a:prstGeom>
          <a:solidFill>
            <a:srgbClr val="1F1F1F"/>
          </a:solidFill>
        </p:spPr>
        <p:txBody>
          <a:bodyPr wrap="square" numCol="3">
            <a:spAutoFit/>
          </a:bodyPr>
          <a:lstStyle/>
          <a:p>
            <a:r>
              <a:rPr lang="en-US" sz="700" dirty="0" err="1">
                <a:solidFill>
                  <a:srgbClr val="DCDCAA"/>
                </a:solidFill>
                <a:latin typeface="Consolas" panose="020B0609020204030204" pitchFamily="49" charset="0"/>
              </a:rPr>
              <a:t>find_max_simd</a:t>
            </a:r>
            <a:r>
              <a:rPr lang="en-US" sz="700" dirty="0">
                <a:solidFill>
                  <a:srgbClr val="DCDCAA"/>
                </a:solidFill>
                <a:latin typeface="Consolas" panose="020B0609020204030204" pitchFamily="49" charset="0"/>
              </a:rPr>
              <a:t>: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subq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$40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rsp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movl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(%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rcx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eax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D4D4D4"/>
                </a:solidFill>
                <a:latin typeface="Consolas" panose="020B0609020204030204" pitchFamily="49" charset="0"/>
              </a:rPr>
              <a:t>movq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rcx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r9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movl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edx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r8d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D4D4D4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vmovd</a:t>
            </a:r>
            <a:r>
              <a:rPr lang="en-US" sz="700" dirty="0">
                <a:solidFill>
                  <a:srgbClr val="CCCCCC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   %</a:t>
            </a:r>
            <a:r>
              <a:rPr lang="en-US" sz="700" dirty="0" err="1">
                <a:solidFill>
                  <a:srgbClr val="569CD6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eax</a:t>
            </a:r>
            <a:r>
              <a:rPr lang="en-US" sz="700" dirty="0">
                <a:solidFill>
                  <a:srgbClr val="CCCCCC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, %</a:t>
            </a:r>
            <a:r>
              <a:rPr lang="en-US" sz="700" dirty="0">
                <a:solidFill>
                  <a:srgbClr val="569CD6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xmm1</a:t>
            </a:r>
            <a:endParaRPr lang="en-US" sz="700" dirty="0">
              <a:solidFill>
                <a:srgbClr val="CCCCCC"/>
              </a:solidFill>
              <a:highlight>
                <a:srgbClr val="800000"/>
              </a:highlight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D4D4D4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vpbroadcastd</a:t>
            </a:r>
            <a:r>
              <a:rPr lang="en-US" sz="700" dirty="0">
                <a:solidFill>
                  <a:srgbClr val="CCCCCC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    %</a:t>
            </a:r>
            <a:r>
              <a:rPr lang="en-US" sz="700" dirty="0">
                <a:solidFill>
                  <a:srgbClr val="569CD6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xmm1</a:t>
            </a:r>
            <a:r>
              <a:rPr lang="en-US" sz="700" dirty="0">
                <a:solidFill>
                  <a:srgbClr val="CCCCCC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, %</a:t>
            </a:r>
            <a:r>
              <a:rPr lang="en-US" sz="700" dirty="0">
                <a:solidFill>
                  <a:srgbClr val="569CD6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ymm1</a:t>
            </a:r>
            <a:endParaRPr lang="en-US" sz="700" dirty="0">
              <a:solidFill>
                <a:srgbClr val="CCCCCC"/>
              </a:solidFill>
              <a:highlight>
                <a:srgbClr val="800000"/>
              </a:highlight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cmpl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$7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edx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D4D4D4"/>
                </a:solidFill>
                <a:latin typeface="Consolas" panose="020B0609020204030204" pitchFamily="49" charset="0"/>
              </a:rPr>
              <a:t>jle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.L17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D4D4D4"/>
                </a:solidFill>
                <a:latin typeface="Consolas" panose="020B0609020204030204" pitchFamily="49" charset="0"/>
              </a:rPr>
              <a:t>movq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rcx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rax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leal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-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rdx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ecx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shrl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$3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ecx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movl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ecx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edx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salq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$5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rdx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leaq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32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(%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r9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,%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rdx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rdx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.</a:t>
            </a:r>
            <a:r>
              <a:rPr lang="en-US" sz="700" dirty="0">
                <a:solidFill>
                  <a:srgbClr val="DCDCAA"/>
                </a:solidFill>
                <a:latin typeface="Consolas" panose="020B0609020204030204" pitchFamily="49" charset="0"/>
              </a:rPr>
              <a:t>L13: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D4D4D4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vpmaxsd</a:t>
            </a:r>
            <a:r>
              <a:rPr lang="en-US" sz="700" dirty="0">
                <a:solidFill>
                  <a:srgbClr val="CCCCCC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 (%</a:t>
            </a:r>
            <a:r>
              <a:rPr lang="en-US" sz="700" dirty="0" err="1">
                <a:solidFill>
                  <a:srgbClr val="569CD6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rax</a:t>
            </a:r>
            <a:r>
              <a:rPr lang="en-US" sz="700" dirty="0">
                <a:solidFill>
                  <a:srgbClr val="CCCCCC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), %</a:t>
            </a:r>
            <a:r>
              <a:rPr lang="en-US" sz="700" dirty="0">
                <a:solidFill>
                  <a:srgbClr val="569CD6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ymm1</a:t>
            </a:r>
            <a:r>
              <a:rPr lang="en-US" sz="700" dirty="0">
                <a:solidFill>
                  <a:srgbClr val="CCCCCC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, %</a:t>
            </a:r>
            <a:r>
              <a:rPr lang="en-US" sz="700" dirty="0">
                <a:solidFill>
                  <a:srgbClr val="569CD6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ymm0</a:t>
            </a:r>
            <a:endParaRPr lang="en-US" sz="700" dirty="0">
              <a:solidFill>
                <a:srgbClr val="CCCCCC"/>
              </a:solidFill>
              <a:highlight>
                <a:srgbClr val="800000"/>
              </a:highlight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addq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$32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rax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D4D4D4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vmovdqa</a:t>
            </a:r>
            <a:r>
              <a:rPr lang="en-US" sz="700" dirty="0">
                <a:solidFill>
                  <a:srgbClr val="CCCCCC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 %</a:t>
            </a:r>
            <a:r>
              <a:rPr lang="en-US" sz="700" dirty="0">
                <a:solidFill>
                  <a:srgbClr val="569CD6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ymm0</a:t>
            </a:r>
            <a:r>
              <a:rPr lang="en-US" sz="700" dirty="0">
                <a:solidFill>
                  <a:srgbClr val="CCCCCC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, %</a:t>
            </a:r>
            <a:r>
              <a:rPr lang="en-US" sz="700" dirty="0">
                <a:solidFill>
                  <a:srgbClr val="569CD6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ymm1</a:t>
            </a:r>
            <a:endParaRPr lang="en-US" sz="700" dirty="0">
              <a:solidFill>
                <a:srgbClr val="CCCCCC"/>
              </a:solidFill>
              <a:highlight>
                <a:srgbClr val="800000"/>
              </a:highlight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cmpq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rdx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rax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D4D4D4"/>
                </a:solidFill>
                <a:latin typeface="Consolas" panose="020B0609020204030204" pitchFamily="49" charset="0"/>
              </a:rPr>
              <a:t>jne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.L13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leal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(,%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rcx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), %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r11d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D4D4D4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vmovd</a:t>
            </a:r>
            <a:r>
              <a:rPr lang="en-US" sz="700" dirty="0">
                <a:solidFill>
                  <a:srgbClr val="CCCCCC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   %</a:t>
            </a:r>
            <a:r>
              <a:rPr lang="en-US" sz="700" dirty="0">
                <a:solidFill>
                  <a:srgbClr val="569CD6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xmm0</a:t>
            </a:r>
            <a:r>
              <a:rPr lang="en-US" sz="700" dirty="0">
                <a:solidFill>
                  <a:srgbClr val="CCCCCC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, %</a:t>
            </a:r>
            <a:r>
              <a:rPr lang="en-US" sz="700" dirty="0" err="1">
                <a:solidFill>
                  <a:srgbClr val="569CD6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eax</a:t>
            </a:r>
            <a:endParaRPr lang="en-US" sz="700" dirty="0">
              <a:solidFill>
                <a:srgbClr val="CCCCCC"/>
              </a:solidFill>
              <a:highlight>
                <a:srgbClr val="800000"/>
              </a:highlight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.</a:t>
            </a:r>
            <a:r>
              <a:rPr lang="en-US" sz="700" dirty="0">
                <a:solidFill>
                  <a:srgbClr val="DCDCAA"/>
                </a:solidFill>
                <a:latin typeface="Consolas" panose="020B0609020204030204" pitchFamily="49" charset="0"/>
              </a:rPr>
              <a:t>L12: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D4D4D4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vmovdqu</a:t>
            </a:r>
            <a:r>
              <a:rPr lang="en-US" sz="700" dirty="0">
                <a:solidFill>
                  <a:srgbClr val="CCCCCC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 %</a:t>
            </a:r>
            <a:r>
              <a:rPr lang="en-US" sz="700" dirty="0">
                <a:solidFill>
                  <a:srgbClr val="569CD6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ymm1</a:t>
            </a:r>
            <a:r>
              <a:rPr lang="en-US" sz="700" dirty="0">
                <a:solidFill>
                  <a:srgbClr val="CCCCCC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, (%</a:t>
            </a:r>
            <a:r>
              <a:rPr lang="en-US" sz="700" dirty="0" err="1">
                <a:solidFill>
                  <a:srgbClr val="569CD6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rsp</a:t>
            </a:r>
            <a:r>
              <a:rPr lang="en-US" sz="700" dirty="0">
                <a:solidFill>
                  <a:srgbClr val="CCCCCC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leaq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32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rsp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), %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r10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movl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rsp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edx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cmpl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edx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eax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D4D4D4"/>
                </a:solidFill>
                <a:latin typeface="Consolas" panose="020B0609020204030204" pitchFamily="49" charset="0"/>
              </a:rPr>
              <a:t>cmovl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edx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eax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leaq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rsp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rdx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.</a:t>
            </a:r>
            <a:r>
              <a:rPr lang="en-US" sz="700" dirty="0">
                <a:solidFill>
                  <a:srgbClr val="DCDCAA"/>
                </a:solidFill>
                <a:latin typeface="Consolas" panose="020B0609020204030204" pitchFamily="49" charset="0"/>
              </a:rPr>
              <a:t>L14: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movl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(%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rdx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ecx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cmpl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ecx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eax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D4D4D4"/>
                </a:solidFill>
                <a:latin typeface="Consolas" panose="020B0609020204030204" pitchFamily="49" charset="0"/>
              </a:rPr>
              <a:t>cmovl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ecx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eax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movl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rdx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ecx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cmpl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ecx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eax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D4D4D4"/>
                </a:solidFill>
                <a:latin typeface="Consolas" panose="020B0609020204030204" pitchFamily="49" charset="0"/>
              </a:rPr>
              <a:t>cmovl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ecx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eax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addq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$8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rdx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cmpq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%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r10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rdx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D4D4D4"/>
                </a:solidFill>
                <a:latin typeface="Consolas" panose="020B0609020204030204" pitchFamily="49" charset="0"/>
              </a:rPr>
              <a:t>jne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.L14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cmpl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%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r11d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r8d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D4D4D4"/>
                </a:solidFill>
                <a:latin typeface="Consolas" panose="020B0609020204030204" pitchFamily="49" charset="0"/>
              </a:rPr>
              <a:t>jle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.L11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movslq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%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r11d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rcx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subl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%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r11d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r8d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addq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rcx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r8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leaq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(%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r9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,%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rcx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rdx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leaq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(%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r9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,%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r8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), %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r8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D4D4D4"/>
                </a:solidFill>
                <a:latin typeface="Consolas" panose="020B0609020204030204" pitchFamily="49" charset="0"/>
              </a:rPr>
              <a:t>movq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%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r8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rcx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subq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rdx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rcx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andl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$4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ecx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je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.L16</a:t>
            </a: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movl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(%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rdx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ecx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cmpl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ecx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eax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D4D4D4"/>
                </a:solidFill>
                <a:latin typeface="Consolas" panose="020B0609020204030204" pitchFamily="49" charset="0"/>
              </a:rPr>
              <a:t>cmovl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ecx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eax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addq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$4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rdx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cmpq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%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r8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rdx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je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.L11</a:t>
            </a:r>
          </a:p>
          <a:p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.</a:t>
            </a:r>
            <a:r>
              <a:rPr lang="en-US" sz="700" dirty="0">
                <a:solidFill>
                  <a:srgbClr val="DCDCAA"/>
                </a:solidFill>
                <a:latin typeface="Consolas" panose="020B0609020204030204" pitchFamily="49" charset="0"/>
              </a:rPr>
              <a:t>L16: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movl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(%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rdx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ecx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cmpl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ecx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eax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D4D4D4"/>
                </a:solidFill>
                <a:latin typeface="Consolas" panose="020B0609020204030204" pitchFamily="49" charset="0"/>
              </a:rPr>
              <a:t>cmovl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ecx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eax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movl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(%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rdx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),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ecx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cmpl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ecx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eax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D4D4D4"/>
                </a:solidFill>
                <a:latin typeface="Consolas" panose="020B0609020204030204" pitchFamily="49" charset="0"/>
              </a:rPr>
              <a:t>cmovl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ecx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eax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addq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$8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rdx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cmpq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%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r8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rdx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D4D4D4"/>
                </a:solidFill>
                <a:latin typeface="Consolas" panose="020B0609020204030204" pitchFamily="49" charset="0"/>
              </a:rPr>
              <a:t>jne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.L16</a:t>
            </a:r>
          </a:p>
          <a:p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.</a:t>
            </a:r>
            <a:r>
              <a:rPr lang="en-US" sz="700" dirty="0">
                <a:solidFill>
                  <a:srgbClr val="DCDCAA"/>
                </a:solidFill>
                <a:latin typeface="Consolas" panose="020B0609020204030204" pitchFamily="49" charset="0"/>
              </a:rPr>
              <a:t>L11: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D4D4D4"/>
                </a:solidFill>
                <a:latin typeface="Consolas" panose="020B0609020204030204" pitchFamily="49" charset="0"/>
              </a:rPr>
              <a:t>vzeroupper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addq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</a:t>
            </a:r>
            <a:r>
              <a:rPr lang="en-US" sz="700" dirty="0">
                <a:solidFill>
                  <a:srgbClr val="B5CEA8"/>
                </a:solidFill>
                <a:latin typeface="Consolas" panose="020B0609020204030204" pitchFamily="49" charset="0"/>
              </a:rPr>
              <a:t>$40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 err="1">
                <a:solidFill>
                  <a:srgbClr val="569CD6"/>
                </a:solidFill>
                <a:latin typeface="Consolas" panose="020B0609020204030204" pitchFamily="49" charset="0"/>
              </a:rPr>
              <a:t>rsp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>
                <a:solidFill>
                  <a:srgbClr val="D4D4D4"/>
                </a:solidFill>
                <a:latin typeface="Consolas" panose="020B0609020204030204" pitchFamily="49" charset="0"/>
              </a:rPr>
              <a:t>ret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.</a:t>
            </a:r>
            <a:r>
              <a:rPr lang="en-US" sz="700" dirty="0">
                <a:solidFill>
                  <a:srgbClr val="DCDCAA"/>
                </a:solidFill>
                <a:latin typeface="Consolas" panose="020B0609020204030204" pitchFamily="49" charset="0"/>
              </a:rPr>
              <a:t>L17: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CCCCCC"/>
                </a:solidFill>
                <a:latin typeface="Consolas" panose="020B0609020204030204" pitchFamily="49" charset="0"/>
              </a:rPr>
              <a:t>xorl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   %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r11d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, %</a:t>
            </a:r>
            <a:r>
              <a:rPr lang="en-US" sz="700" dirty="0">
                <a:solidFill>
                  <a:srgbClr val="569CD6"/>
                </a:solidFill>
                <a:latin typeface="Consolas" panose="020B0609020204030204" pitchFamily="49" charset="0"/>
              </a:rPr>
              <a:t>r11d</a:t>
            </a:r>
            <a:endParaRPr lang="en-US" sz="7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700" dirty="0" err="1">
                <a:solidFill>
                  <a:srgbClr val="D4D4D4"/>
                </a:solidFill>
                <a:latin typeface="Consolas" panose="020B0609020204030204" pitchFamily="49" charset="0"/>
              </a:rPr>
              <a:t>jmp</a:t>
            </a:r>
            <a:r>
              <a:rPr lang="en-US" sz="700" dirty="0">
                <a:solidFill>
                  <a:srgbClr val="CCCCCC"/>
                </a:solidFill>
                <a:latin typeface="Consolas" panose="020B0609020204030204" pitchFamily="49" charset="0"/>
              </a:rPr>
              <a:t> .L12</a:t>
            </a:r>
            <a:endParaRPr lang="en-US" sz="7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0C582AD-7979-403F-A411-1BBA74EE4C37}"/>
              </a:ext>
            </a:extLst>
          </p:cNvPr>
          <p:cNvSpPr/>
          <p:nvPr/>
        </p:nvSpPr>
        <p:spPr>
          <a:xfrm>
            <a:off x="312855" y="840336"/>
            <a:ext cx="2966794" cy="2862322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ru-RU" sz="600" dirty="0">
                <a:solidFill>
                  <a:srgbClr val="6A9955"/>
                </a:solidFill>
                <a:latin typeface="Consolas" panose="020B0609020204030204" pitchFamily="49" charset="0"/>
              </a:rPr>
              <a:t>// Функция для поиска максимума с использованием </a:t>
            </a:r>
            <a:r>
              <a:rPr lang="en-US" sz="600" dirty="0">
                <a:solidFill>
                  <a:srgbClr val="6A9955"/>
                </a:solidFill>
                <a:latin typeface="Consolas" panose="020B0609020204030204" pitchFamily="49" charset="0"/>
              </a:rPr>
              <a:t>AVX2 (SIMD)</a:t>
            </a:r>
            <a:endParaRPr lang="en-US" sz="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6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 err="1">
                <a:solidFill>
                  <a:srgbClr val="DCDCAA"/>
                </a:solidFill>
                <a:latin typeface="Consolas" panose="020B0609020204030204" pitchFamily="49" charset="0"/>
              </a:rPr>
              <a:t>find_max_simd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6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array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6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size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6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max_vec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DCDCAA"/>
                </a:solidFill>
                <a:latin typeface="Consolas" panose="020B0609020204030204" pitchFamily="49" charset="0"/>
              </a:rPr>
              <a:t>_mm256_set1_epi32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array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6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]);</a:t>
            </a: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6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6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(; 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&lt;=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size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+=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6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vec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DCDCAA"/>
                </a:solidFill>
                <a:latin typeface="Consolas" panose="020B0609020204030204" pitchFamily="49" charset="0"/>
              </a:rPr>
              <a:t>_mm256_loadu_si256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((</a:t>
            </a:r>
            <a:r>
              <a:rPr lang="en-US" sz="6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array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]);</a:t>
            </a: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max_vec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DCDCAA"/>
                </a:solidFill>
                <a:latin typeface="Consolas" panose="020B0609020204030204" pitchFamily="49" charset="0"/>
              </a:rPr>
              <a:t>_mm256_max_epi32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max_vec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vec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ru-RU" sz="600" dirty="0">
                <a:solidFill>
                  <a:srgbClr val="6A9955"/>
                </a:solidFill>
                <a:latin typeface="Consolas" panose="020B0609020204030204" pitchFamily="49" charset="0"/>
              </a:rPr>
              <a:t>// Мы обработали кратную 8 часть массива получили </a:t>
            </a:r>
          </a:p>
          <a:p>
            <a:r>
              <a:rPr lang="ru-RU" sz="600" dirty="0">
                <a:solidFill>
                  <a:srgbClr val="6A9955"/>
                </a:solidFill>
                <a:latin typeface="Consolas" panose="020B0609020204030204" pitchFamily="49" charset="0"/>
              </a:rPr>
              <a:t>    // 8 максимальных значений, сравним кто из них больше.</a:t>
            </a:r>
            <a:endParaRPr lang="en-US" sz="6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6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max_vals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600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600" dirty="0">
                <a:solidFill>
                  <a:srgbClr val="DCDCAA"/>
                </a:solidFill>
                <a:latin typeface="Consolas" panose="020B0609020204030204" pitchFamily="49" charset="0"/>
              </a:rPr>
              <a:t>_mm256_storeu_si256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((</a:t>
            </a:r>
            <a:r>
              <a:rPr lang="en-US" sz="6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max_vals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max_vec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6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max_value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max_vals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6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6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6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sz="600" dirty="0" err="1">
                <a:solidFill>
                  <a:srgbClr val="D4D4D4"/>
                </a:solidFill>
                <a:latin typeface="Consolas" panose="020B0609020204030204" pitchFamily="49" charset="0"/>
              </a:rPr>
              <a:t>++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max_vals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] 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&gt;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max_value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max_value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max_vals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ru-RU" sz="600" dirty="0">
                <a:solidFill>
                  <a:srgbClr val="6A9955"/>
                </a:solidFill>
                <a:latin typeface="Consolas" panose="020B0609020204030204" pitchFamily="49" charset="0"/>
              </a:rPr>
              <a:t>    // обработаем оставшиеся элементы сравним с «векторным </a:t>
            </a:r>
          </a:p>
          <a:p>
            <a:r>
              <a:rPr lang="ru-RU" sz="600" dirty="0">
                <a:solidFill>
                  <a:srgbClr val="6A9955"/>
                </a:solidFill>
                <a:latin typeface="Consolas" panose="020B0609020204030204" pitchFamily="49" charset="0"/>
              </a:rPr>
              <a:t>    // максимумом»</a:t>
            </a:r>
            <a:b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6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(; 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size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++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6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array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] 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&gt;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max_value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max_value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array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600" dirty="0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6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600" dirty="0" err="1">
                <a:solidFill>
                  <a:srgbClr val="9CDCFE"/>
                </a:solidFill>
                <a:latin typeface="Consolas" panose="020B0609020204030204" pitchFamily="49" charset="0"/>
              </a:rPr>
              <a:t>max_value</a:t>
            </a:r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6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en-US" sz="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CBDA51-50D8-44BB-94A0-91945E2AFE5A}"/>
              </a:ext>
            </a:extLst>
          </p:cNvPr>
          <p:cNvSpPr txBox="1"/>
          <p:nvPr/>
        </p:nvSpPr>
        <p:spPr>
          <a:xfrm>
            <a:off x="312855" y="3661737"/>
            <a:ext cx="1571297" cy="387119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Исходный код</a:t>
            </a:r>
          </a:p>
        </p:txBody>
      </p:sp>
    </p:spTree>
    <p:extLst>
      <p:ext uri="{BB962C8B-B14F-4D97-AF65-F5344CB8AC3E}">
        <p14:creationId xmlns:p14="http://schemas.microsoft.com/office/powerpoint/2010/main" val="4229953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Сравнение производительности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1CB271-B0E7-4D03-AD20-7C5D9B7C2804}"/>
              </a:ext>
            </a:extLst>
          </p:cNvPr>
          <p:cNvSpPr txBox="1"/>
          <p:nvPr/>
        </p:nvSpPr>
        <p:spPr>
          <a:xfrm>
            <a:off x="291140" y="3831601"/>
            <a:ext cx="8616719" cy="806564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ctr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Несмотря на более сложную в написании и по объёму функцию</a:t>
            </a:r>
          </a:p>
          <a:p>
            <a:pPr marL="0" marR="0" indent="0" algn="ctr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код выполняется в </a:t>
            </a:r>
            <a:r>
              <a:rPr lang="en-US" sz="1400" dirty="0"/>
              <a:t>~</a:t>
            </a:r>
            <a:r>
              <a:rPr lang="ru-RU" sz="1400" dirty="0"/>
              <a:t>10 раз быстрее.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2852C54-983F-4B5D-AE13-CF21E9085B18}"/>
              </a:ext>
            </a:extLst>
          </p:cNvPr>
          <p:cNvSpPr/>
          <p:nvPr/>
        </p:nvSpPr>
        <p:spPr>
          <a:xfrm>
            <a:off x="443361" y="1049311"/>
            <a:ext cx="8167171" cy="2677656"/>
          </a:xfrm>
          <a:prstGeom prst="rect">
            <a:avLst/>
          </a:prstGeom>
          <a:solidFill>
            <a:srgbClr val="1F1F1F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62B5E5"/>
                </a:solidFill>
                <a:latin typeface="Consolas" panose="020B0609020204030204" pitchFamily="49" charset="0"/>
              </a:rPr>
              <a:t>$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FF00"/>
                </a:solidFill>
                <a:latin typeface="Consolas" panose="020B0609020204030204" pitchFamily="49" charset="0"/>
              </a:rPr>
              <a:t>-O2 -march=native 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-o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max_bench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62B5E5"/>
                </a:solidFill>
                <a:latin typeface="Consolas" panose="020B0609020204030204" pitchFamily="49" charset="0"/>
              </a:rPr>
              <a:t>03_max_bench.c </a:t>
            </a:r>
          </a:p>
          <a:p>
            <a:r>
              <a:rPr lang="en-US" sz="1400" dirty="0">
                <a:solidFill>
                  <a:srgbClr val="62B5E5"/>
                </a:solidFill>
                <a:latin typeface="Consolas" panose="020B0609020204030204" pitchFamily="49" charset="0"/>
              </a:rPr>
              <a:t>$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./</a:t>
            </a:r>
            <a:r>
              <a:rPr lang="en-US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max_bench</a:t>
            </a:r>
            <a:endParaRPr lang="en-US" sz="14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Measuring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10000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reps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of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finds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max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62B5E5"/>
                </a:solidFill>
                <a:latin typeface="Consolas" panose="020B0609020204030204" pitchFamily="49" charset="0"/>
              </a:rPr>
              <a:t>65536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-sized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array</a:t>
            </a:r>
            <a:endParaRPr lang="en-US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Tacts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one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repetition: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67821</a:t>
            </a:r>
            <a:endParaRPr lang="en-US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Measured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(SISD): </a:t>
            </a:r>
            <a:r>
              <a:rPr lang="en-US" sz="1400" dirty="0">
                <a:solidFill>
                  <a:srgbClr val="62B5E5"/>
                </a:solidFill>
                <a:latin typeface="Consolas" panose="020B0609020204030204" pitchFamily="49" charset="0"/>
              </a:rPr>
              <a:t>0.321435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seconds</a:t>
            </a:r>
          </a:p>
          <a:p>
            <a:b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Tacts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one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repetition: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5851</a:t>
            </a:r>
            <a:endParaRPr lang="en-US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Measured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(SIMD): </a:t>
            </a:r>
            <a:r>
              <a:rPr lang="en-US" sz="1400" dirty="0">
                <a:solidFill>
                  <a:srgbClr val="62B5E5"/>
                </a:solidFill>
                <a:latin typeface="Consolas" panose="020B0609020204030204" pitchFamily="49" charset="0"/>
              </a:rPr>
              <a:t>0.027934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seconds</a:t>
            </a:r>
          </a:p>
          <a:p>
            <a:b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SIMD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speedup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against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SISD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11.51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</a:p>
          <a:p>
            <a:b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endParaRPr lang="en-US" sz="1400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024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Векторизуем поиск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BB7DFF2-93BF-4D33-9850-AE668799DF54}"/>
              </a:ext>
            </a:extLst>
          </p:cNvPr>
          <p:cNvSpPr/>
          <p:nvPr/>
        </p:nvSpPr>
        <p:spPr>
          <a:xfrm>
            <a:off x="190396" y="766858"/>
            <a:ext cx="3514944" cy="1061829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find_sisd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array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9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size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9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key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9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9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size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++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9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array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] 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key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9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9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en-US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F5808F9-E399-43B2-A363-6CBFD06A5952}"/>
              </a:ext>
            </a:extLst>
          </p:cNvPr>
          <p:cNvSpPr/>
          <p:nvPr/>
        </p:nvSpPr>
        <p:spPr>
          <a:xfrm>
            <a:off x="3754477" y="766858"/>
            <a:ext cx="5199127" cy="4078039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569CD6"/>
                </a:solidFill>
                <a:latin typeface="Consolas" panose="020B0609020204030204" pitchFamily="49" charset="0"/>
              </a:rPr>
              <a:t>inline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first_equal_yvalue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src1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9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src2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9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cmp_result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DCDCAA"/>
                </a:solidFill>
                <a:latin typeface="Consolas" panose="020B0609020204030204" pitchFamily="49" charset="0"/>
              </a:rPr>
              <a:t>_mm256_cmpeq_epi32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src1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src2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9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mask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DCDCAA"/>
                </a:solidFill>
                <a:latin typeface="Consolas" panose="020B0609020204030204" pitchFamily="49" charset="0"/>
              </a:rPr>
              <a:t>_mm256_movemask_ps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>
                <a:solidFill>
                  <a:srgbClr val="DCDCAA"/>
                </a:solidFill>
                <a:latin typeface="Consolas" panose="020B0609020204030204" pitchFamily="49" charset="0"/>
              </a:rPr>
              <a:t>_mm256_castsi256_ps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cmp_result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9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mask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!=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9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builtin_ctz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mask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r>
              <a:rPr lang="en-US" sz="900" dirty="0">
                <a:solidFill>
                  <a:srgbClr val="6A9955"/>
                </a:solidFill>
                <a:latin typeface="Consolas" panose="020B0609020204030204" pitchFamily="49" charset="0"/>
              </a:rPr>
              <a:t>//</a:t>
            </a:r>
            <a:r>
              <a:rPr lang="ru-RU" sz="900" dirty="0">
                <a:solidFill>
                  <a:srgbClr val="6A9955"/>
                </a:solidFill>
                <a:latin typeface="Consolas" panose="020B0609020204030204" pitchFamily="49" charset="0"/>
              </a:rPr>
              <a:t>позиция первого ненулевого</a:t>
            </a:r>
            <a:endParaRPr lang="ru-RU" sz="9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ru-RU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9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9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find_simd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array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9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size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9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key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9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vec_i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DCDCAA"/>
                </a:solidFill>
                <a:latin typeface="Consolas" panose="020B0609020204030204" pitchFamily="49" charset="0"/>
              </a:rPr>
              <a:t>_mm256_set1_epi32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key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9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  <a:r>
              <a:rPr lang="en-US" sz="900" dirty="0">
                <a:solidFill>
                  <a:srgbClr val="6A9955"/>
                </a:solidFill>
                <a:latin typeface="Consolas" panose="020B0609020204030204" pitchFamily="49" charset="0"/>
              </a:rPr>
              <a:t> // </a:t>
            </a:r>
            <a:r>
              <a:rPr lang="ru-RU" sz="900" dirty="0">
                <a:solidFill>
                  <a:srgbClr val="6A9955"/>
                </a:solidFill>
                <a:latin typeface="Consolas" panose="020B0609020204030204" pitchFamily="49" charset="0"/>
              </a:rPr>
              <a:t>Для обработки векторизуемой части массива</a:t>
            </a:r>
            <a:endParaRPr lang="ru-RU" sz="9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ru-RU" sz="900" dirty="0">
                <a:solidFill>
                  <a:srgbClr val="6A9955"/>
                </a:solidFill>
                <a:latin typeface="Consolas" panose="020B0609020204030204" pitchFamily="49" charset="0"/>
              </a:rPr>
              <a:t>// векторная часть</a:t>
            </a:r>
            <a:endParaRPr lang="ru-RU" sz="9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9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9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size - 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+=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9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vec_a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DCDCAA"/>
                </a:solidFill>
                <a:latin typeface="Consolas" panose="020B0609020204030204" pitchFamily="49" charset="0"/>
              </a:rPr>
              <a:t>_mm256_loadu_si256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((</a:t>
            </a:r>
            <a:r>
              <a:rPr lang="en-US" sz="9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&amp;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array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]);</a:t>
            </a:r>
          </a:p>
          <a:p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9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pos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DCDCAA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first_equal_yvalue</a:t>
            </a:r>
            <a:r>
              <a:rPr lang="en-US" sz="900" dirty="0">
                <a:solidFill>
                  <a:srgbClr val="CCCCCC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(</a:t>
            </a:r>
            <a:r>
              <a:rPr lang="en-US" sz="900" dirty="0" err="1">
                <a:solidFill>
                  <a:srgbClr val="9CDCFE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vec_a</a:t>
            </a:r>
            <a:r>
              <a:rPr lang="en-US" sz="900" dirty="0">
                <a:solidFill>
                  <a:srgbClr val="CCCCCC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, </a:t>
            </a:r>
            <a:r>
              <a:rPr lang="en-US" sz="900" dirty="0" err="1">
                <a:solidFill>
                  <a:srgbClr val="9CDCFE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vec_i</a:t>
            </a:r>
            <a:r>
              <a:rPr lang="en-US" sz="900" dirty="0">
                <a:solidFill>
                  <a:srgbClr val="CCCCCC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9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pos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!=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9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pos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9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ru-RU" sz="900" dirty="0">
                <a:solidFill>
                  <a:srgbClr val="6A9955"/>
                </a:solidFill>
                <a:latin typeface="Consolas" panose="020B0609020204030204" pitchFamily="49" charset="0"/>
              </a:rPr>
              <a:t>Обработка "хвостика"</a:t>
            </a:r>
            <a:endParaRPr lang="ru-RU" sz="9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9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9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limit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size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++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9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array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] 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==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key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sz="9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j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}</a:t>
            </a:r>
          </a:p>
          <a:p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9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0C54C06-760B-4028-BC5D-3791B5C3826A}"/>
              </a:ext>
            </a:extLst>
          </p:cNvPr>
          <p:cNvSpPr/>
          <p:nvPr/>
        </p:nvSpPr>
        <p:spPr>
          <a:xfrm>
            <a:off x="190394" y="4060067"/>
            <a:ext cx="3514945" cy="784830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initialize_array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9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array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9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size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9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9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size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++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array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] 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en-US" sz="9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C5B845-9937-45A0-B441-6D21EF4558FE}"/>
              </a:ext>
            </a:extLst>
          </p:cNvPr>
          <p:cNvSpPr txBox="1"/>
          <p:nvPr/>
        </p:nvSpPr>
        <p:spPr>
          <a:xfrm>
            <a:off x="190395" y="1828687"/>
            <a:ext cx="2538115" cy="297568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Классическая реализация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736EB9-6D64-4C41-9AF3-8CBDFF46617D}"/>
              </a:ext>
            </a:extLst>
          </p:cNvPr>
          <p:cNvSpPr txBox="1"/>
          <p:nvPr/>
        </p:nvSpPr>
        <p:spPr>
          <a:xfrm>
            <a:off x="3868318" y="461610"/>
            <a:ext cx="2538115" cy="297568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Векторная реализация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4A3037-8862-4524-BFD8-8D40A141210F}"/>
              </a:ext>
            </a:extLst>
          </p:cNvPr>
          <p:cNvSpPr txBox="1"/>
          <p:nvPr/>
        </p:nvSpPr>
        <p:spPr>
          <a:xfrm>
            <a:off x="150000" y="3762499"/>
            <a:ext cx="2538115" cy="297568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Заполнение массива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444638E-EB98-43E0-858C-6CE4FC7A0C32}"/>
              </a:ext>
            </a:extLst>
          </p:cNvPr>
          <p:cNvSpPr/>
          <p:nvPr/>
        </p:nvSpPr>
        <p:spPr>
          <a:xfrm>
            <a:off x="190393" y="2513489"/>
            <a:ext cx="3514946" cy="129266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500" dirty="0">
                <a:solidFill>
                  <a:srgbClr val="569CD6"/>
                </a:solidFill>
                <a:latin typeface="Consolas" panose="020B0609020204030204" pitchFamily="49" charset="0"/>
              </a:rPr>
              <a:t>double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DCDCAA"/>
                </a:solidFill>
                <a:latin typeface="Consolas" panose="020B0609020204030204" pitchFamily="49" charset="0"/>
              </a:rPr>
              <a:t>benchmark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5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5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500" dirty="0" err="1">
                <a:solidFill>
                  <a:srgbClr val="9CDCFE"/>
                </a:solidFill>
                <a:latin typeface="Consolas" panose="020B0609020204030204" pitchFamily="49" charset="0"/>
              </a:rPr>
              <a:t>func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)(</a:t>
            </a:r>
            <a:r>
              <a:rPr lang="en-US" sz="5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5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5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500" dirty="0">
                <a:solidFill>
                  <a:srgbClr val="CCCCCC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, </a:t>
            </a:r>
            <a:r>
              <a:rPr lang="en-US" sz="500" dirty="0">
                <a:solidFill>
                  <a:srgbClr val="569CD6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int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), </a:t>
            </a:r>
            <a:r>
              <a:rPr lang="en-US" sz="500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5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9CDCFE"/>
                </a:solidFill>
                <a:latin typeface="Consolas" panose="020B0609020204030204" pitchFamily="49" charset="0"/>
              </a:rPr>
              <a:t>array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5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9CDCFE"/>
                </a:solidFill>
                <a:latin typeface="Consolas" panose="020B0609020204030204" pitchFamily="49" charset="0"/>
              </a:rPr>
              <a:t>size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5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9CDCFE"/>
                </a:solidFill>
                <a:latin typeface="Consolas" panose="020B0609020204030204" pitchFamily="49" charset="0"/>
              </a:rPr>
              <a:t>repetitions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500" dirty="0">
                <a:solidFill>
                  <a:srgbClr val="569CD6"/>
                </a:solidFill>
                <a:latin typeface="Consolas" panose="020B0609020204030204" pitchFamily="49" charset="0"/>
              </a:rPr>
              <a:t>double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9CDCFE"/>
                </a:solidFill>
                <a:latin typeface="Consolas" panose="020B0609020204030204" pitchFamily="49" charset="0"/>
              </a:rPr>
              <a:t>acc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  <a:r>
              <a:rPr lang="en-US" sz="500" dirty="0">
                <a:solidFill>
                  <a:srgbClr val="6A9955"/>
                </a:solidFill>
                <a:latin typeface="Consolas" panose="020B0609020204030204" pitchFamily="49" charset="0"/>
              </a:rPr>
              <a:t>      // </a:t>
            </a:r>
            <a:r>
              <a:rPr lang="ru-RU" sz="500" dirty="0">
                <a:solidFill>
                  <a:srgbClr val="6A9955"/>
                </a:solidFill>
                <a:latin typeface="Consolas" panose="020B0609020204030204" pitchFamily="49" charset="0"/>
              </a:rPr>
              <a:t>Переменная для накопления времени исполнения относительно </a:t>
            </a:r>
            <a:r>
              <a:rPr lang="en-US" sz="500" dirty="0" err="1">
                <a:solidFill>
                  <a:srgbClr val="6A9955"/>
                </a:solidFill>
                <a:latin typeface="Consolas" panose="020B0609020204030204" pitchFamily="49" charset="0"/>
              </a:rPr>
              <a:t>time.h</a:t>
            </a:r>
            <a:endParaRPr lang="en-US" sz="5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500" dirty="0">
                <a:solidFill>
                  <a:srgbClr val="4EC9B0"/>
                </a:solidFill>
                <a:latin typeface="Consolas" panose="020B0609020204030204" pitchFamily="49" charset="0"/>
              </a:rPr>
              <a:t>uint64_t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9CDCFE"/>
                </a:solidFill>
                <a:latin typeface="Consolas" panose="020B0609020204030204" pitchFamily="49" charset="0"/>
              </a:rPr>
              <a:t>acct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  <a:r>
              <a:rPr lang="en-US" sz="500" dirty="0">
                <a:solidFill>
                  <a:srgbClr val="6A9955"/>
                </a:solidFill>
                <a:latin typeface="Consolas" panose="020B0609020204030204" pitchFamily="49" charset="0"/>
              </a:rPr>
              <a:t>   // </a:t>
            </a:r>
            <a:r>
              <a:rPr lang="ru-RU" sz="500" dirty="0">
                <a:solidFill>
                  <a:srgbClr val="6A9955"/>
                </a:solidFill>
                <a:latin typeface="Consolas" panose="020B0609020204030204" pitchFamily="49" charset="0"/>
              </a:rPr>
              <a:t>Замер среднего количества тактов (</a:t>
            </a:r>
            <a:r>
              <a:rPr lang="en-US" sz="500" dirty="0">
                <a:solidFill>
                  <a:srgbClr val="6A9955"/>
                </a:solidFill>
                <a:latin typeface="Consolas" panose="020B0609020204030204" pitchFamily="49" charset="0"/>
              </a:rPr>
              <a:t>TSC) </a:t>
            </a:r>
            <a:r>
              <a:rPr lang="ru-RU" sz="500" dirty="0">
                <a:solidFill>
                  <a:srgbClr val="6A9955"/>
                </a:solidFill>
                <a:latin typeface="Consolas" panose="020B0609020204030204" pitchFamily="49" charset="0"/>
              </a:rPr>
              <a:t>на одну итерацию</a:t>
            </a:r>
            <a:endParaRPr lang="ru-RU" sz="5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5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500" dirty="0">
                <a:solidFill>
                  <a:srgbClr val="4EC9B0"/>
                </a:solidFill>
                <a:latin typeface="Consolas" panose="020B0609020204030204" pitchFamily="49" charset="0"/>
              </a:rPr>
              <a:t>uint64_t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 err="1">
                <a:solidFill>
                  <a:srgbClr val="9CDCFE"/>
                </a:solidFill>
                <a:latin typeface="Consolas" panose="020B0609020204030204" pitchFamily="49" charset="0"/>
              </a:rPr>
              <a:t>startt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  <a:r>
              <a:rPr lang="en-US" sz="500" dirty="0">
                <a:solidFill>
                  <a:srgbClr val="6A9955"/>
                </a:solidFill>
                <a:latin typeface="Consolas" panose="020B0609020204030204" pitchFamily="49" charset="0"/>
              </a:rPr>
              <a:t> // </a:t>
            </a:r>
            <a:r>
              <a:rPr lang="ru-RU" sz="500" dirty="0">
                <a:solidFill>
                  <a:srgbClr val="6A9955"/>
                </a:solidFill>
                <a:latin typeface="Consolas" panose="020B0609020204030204" pitchFamily="49" charset="0"/>
              </a:rPr>
              <a:t>Переменная для значения (</a:t>
            </a:r>
            <a:r>
              <a:rPr lang="en-US" sz="500" dirty="0">
                <a:solidFill>
                  <a:srgbClr val="6A9955"/>
                </a:solidFill>
                <a:latin typeface="Consolas" panose="020B0609020204030204" pitchFamily="49" charset="0"/>
              </a:rPr>
              <a:t>TSC) </a:t>
            </a:r>
            <a:r>
              <a:rPr lang="ru-RU" sz="500" dirty="0">
                <a:solidFill>
                  <a:srgbClr val="6A9955"/>
                </a:solidFill>
                <a:latin typeface="Consolas" panose="020B0609020204030204" pitchFamily="49" charset="0"/>
              </a:rPr>
              <a:t>до вызова функции</a:t>
            </a:r>
            <a:endParaRPr lang="ru-RU" sz="5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5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500" dirty="0">
                <a:solidFill>
                  <a:srgbClr val="4EC9B0"/>
                </a:solidFill>
                <a:latin typeface="Consolas" panose="020B0609020204030204" pitchFamily="49" charset="0"/>
              </a:rPr>
              <a:t>uint64_t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 err="1">
                <a:solidFill>
                  <a:srgbClr val="9CDCFE"/>
                </a:solidFill>
                <a:latin typeface="Consolas" panose="020B0609020204030204" pitchFamily="49" charset="0"/>
              </a:rPr>
              <a:t>endt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  <a:r>
              <a:rPr lang="en-US" sz="500" dirty="0">
                <a:solidFill>
                  <a:srgbClr val="6A9955"/>
                </a:solidFill>
                <a:latin typeface="Consolas" panose="020B0609020204030204" pitchFamily="49" charset="0"/>
              </a:rPr>
              <a:t>   // </a:t>
            </a:r>
            <a:r>
              <a:rPr lang="ru-RU" sz="500" dirty="0">
                <a:solidFill>
                  <a:srgbClr val="6A9955"/>
                </a:solidFill>
                <a:latin typeface="Consolas" panose="020B0609020204030204" pitchFamily="49" charset="0"/>
              </a:rPr>
              <a:t>Переменная для значения (</a:t>
            </a:r>
            <a:r>
              <a:rPr lang="en-US" sz="500" dirty="0">
                <a:solidFill>
                  <a:srgbClr val="6A9955"/>
                </a:solidFill>
                <a:latin typeface="Consolas" panose="020B0609020204030204" pitchFamily="49" charset="0"/>
              </a:rPr>
              <a:t>TSC) </a:t>
            </a:r>
            <a:r>
              <a:rPr lang="ru-RU" sz="500" dirty="0">
                <a:solidFill>
                  <a:srgbClr val="6A9955"/>
                </a:solidFill>
                <a:latin typeface="Consolas" panose="020B0609020204030204" pitchFamily="49" charset="0"/>
              </a:rPr>
              <a:t>после вызова функции</a:t>
            </a:r>
            <a:endParaRPr lang="ru-RU" sz="5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5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500" dirty="0">
                <a:solidFill>
                  <a:srgbClr val="569CD6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volatile</a:t>
            </a:r>
            <a:r>
              <a:rPr lang="en-US" sz="500" dirty="0">
                <a:solidFill>
                  <a:srgbClr val="CCCCCC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569CD6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int</a:t>
            </a:r>
            <a:r>
              <a:rPr lang="en-US" sz="500" dirty="0">
                <a:solidFill>
                  <a:srgbClr val="CCCCCC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9CDCFE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key</a:t>
            </a:r>
            <a:r>
              <a:rPr lang="en-US" sz="500" dirty="0">
                <a:solidFill>
                  <a:srgbClr val="CCCCCC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D4D4D4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=</a:t>
            </a:r>
            <a:r>
              <a:rPr lang="en-US" sz="500" dirty="0">
                <a:solidFill>
                  <a:srgbClr val="CCCCCC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B5CEA8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0</a:t>
            </a:r>
            <a:r>
              <a:rPr lang="en-US" sz="500" dirty="0">
                <a:solidFill>
                  <a:srgbClr val="CCCCCC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500" dirty="0">
                <a:solidFill>
                  <a:srgbClr val="569CD6"/>
                </a:solidFill>
                <a:latin typeface="Consolas" panose="020B0609020204030204" pitchFamily="49" charset="0"/>
              </a:rPr>
              <a:t>volatile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5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5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US" sz="5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D4D4D4"/>
                </a:solidFill>
                <a:latin typeface="Consolas" panose="020B0609020204030204" pitchFamily="49" charset="0"/>
              </a:rPr>
              <a:t>&lt;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9CDCFE"/>
                </a:solidFill>
                <a:latin typeface="Consolas" panose="020B0609020204030204" pitchFamily="49" charset="0"/>
              </a:rPr>
              <a:t>repetitions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; </a:t>
            </a:r>
            <a:r>
              <a:rPr lang="en-US" sz="500" dirty="0">
                <a:solidFill>
                  <a:srgbClr val="D4D4D4"/>
                </a:solidFill>
                <a:latin typeface="Consolas" panose="020B0609020204030204" pitchFamily="49" charset="0"/>
              </a:rPr>
              <a:t>++</a:t>
            </a:r>
            <a:r>
              <a:rPr lang="en-US" sz="5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500" dirty="0">
                <a:solidFill>
                  <a:srgbClr val="9CDCFE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key</a:t>
            </a:r>
            <a:r>
              <a:rPr lang="en-US" sz="500" dirty="0">
                <a:solidFill>
                  <a:srgbClr val="CCCCCC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D4D4D4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=</a:t>
            </a:r>
            <a:r>
              <a:rPr lang="en-US" sz="500" dirty="0">
                <a:solidFill>
                  <a:srgbClr val="CCCCCC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DCDCAA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rand</a:t>
            </a:r>
            <a:r>
              <a:rPr lang="en-US" sz="500" dirty="0">
                <a:solidFill>
                  <a:srgbClr val="CCCCCC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() </a:t>
            </a:r>
            <a:r>
              <a:rPr lang="en-US" sz="500" dirty="0">
                <a:solidFill>
                  <a:srgbClr val="D4D4D4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%</a:t>
            </a:r>
            <a:r>
              <a:rPr lang="en-US" sz="500" dirty="0">
                <a:solidFill>
                  <a:srgbClr val="CCCCCC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569CD6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SIZE</a:t>
            </a:r>
            <a:r>
              <a:rPr lang="en-US" sz="500" dirty="0">
                <a:solidFill>
                  <a:srgbClr val="CCCCCC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;</a:t>
            </a:r>
            <a:r>
              <a:rPr lang="en-US" sz="500" dirty="0">
                <a:solidFill>
                  <a:srgbClr val="6A9955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ru-RU" sz="500" dirty="0">
                <a:solidFill>
                  <a:srgbClr val="6A9955"/>
                </a:solidFill>
                <a:latin typeface="Consolas" panose="020B0609020204030204" pitchFamily="49" charset="0"/>
              </a:rPr>
              <a:t>Выбираем новый ключ</a:t>
            </a:r>
            <a:endParaRPr lang="ru-RU" sz="5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5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500" dirty="0" err="1">
                <a:solidFill>
                  <a:srgbClr val="4EC9B0"/>
                </a:solidFill>
                <a:latin typeface="Consolas" panose="020B0609020204030204" pitchFamily="49" charset="0"/>
              </a:rPr>
              <a:t>clock_t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9CDCFE"/>
                </a:solidFill>
                <a:latin typeface="Consolas" panose="020B0609020204030204" pitchFamily="49" charset="0"/>
              </a:rPr>
              <a:t>start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DCDCAA"/>
                </a:solidFill>
                <a:latin typeface="Consolas" panose="020B0609020204030204" pitchFamily="49" charset="0"/>
              </a:rPr>
              <a:t>clock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();</a:t>
            </a:r>
            <a:r>
              <a:rPr lang="en-US" sz="500" dirty="0">
                <a:solidFill>
                  <a:srgbClr val="6A9955"/>
                </a:solidFill>
                <a:latin typeface="Consolas" panose="020B0609020204030204" pitchFamily="49" charset="0"/>
              </a:rPr>
              <a:t>       // </a:t>
            </a:r>
            <a:r>
              <a:rPr lang="ru-RU" sz="500" dirty="0">
                <a:solidFill>
                  <a:srgbClr val="6A9955"/>
                </a:solidFill>
                <a:latin typeface="Consolas" panose="020B0609020204030204" pitchFamily="49" charset="0"/>
              </a:rPr>
              <a:t>Начало замера времени</a:t>
            </a:r>
            <a:endParaRPr lang="ru-RU" sz="5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5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500" dirty="0" err="1">
                <a:solidFill>
                  <a:srgbClr val="9CDCFE"/>
                </a:solidFill>
                <a:latin typeface="Consolas" panose="020B0609020204030204" pitchFamily="49" charset="0"/>
              </a:rPr>
              <a:t>startt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sz="500" dirty="0" err="1">
                <a:solidFill>
                  <a:srgbClr val="DCDCAA"/>
                </a:solidFill>
                <a:latin typeface="Consolas" panose="020B0609020204030204" pitchFamily="49" charset="0"/>
              </a:rPr>
              <a:t>rdtsc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();</a:t>
            </a:r>
            <a:r>
              <a:rPr lang="en-US" sz="500" dirty="0">
                <a:solidFill>
                  <a:srgbClr val="6A9955"/>
                </a:solidFill>
                <a:latin typeface="Consolas" panose="020B0609020204030204" pitchFamily="49" charset="0"/>
              </a:rPr>
              <a:t>            // </a:t>
            </a:r>
            <a:r>
              <a:rPr lang="ru-RU" sz="500" dirty="0">
                <a:solidFill>
                  <a:srgbClr val="6A9955"/>
                </a:solidFill>
                <a:latin typeface="Consolas" panose="020B0609020204030204" pitchFamily="49" charset="0"/>
              </a:rPr>
              <a:t>Начало замера тактов</a:t>
            </a:r>
            <a:br>
              <a:rPr lang="ru-RU" sz="5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ru-RU" sz="5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500" dirty="0">
                <a:solidFill>
                  <a:srgbClr val="9CDCFE"/>
                </a:solidFill>
                <a:latin typeface="Consolas" panose="020B0609020204030204" pitchFamily="49" charset="0"/>
              </a:rPr>
              <a:t>result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 err="1">
                <a:solidFill>
                  <a:srgbClr val="9CDCFE"/>
                </a:solidFill>
                <a:latin typeface="Consolas" panose="020B0609020204030204" pitchFamily="49" charset="0"/>
              </a:rPr>
              <a:t>func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500" dirty="0">
                <a:solidFill>
                  <a:srgbClr val="9CDCFE"/>
                </a:solidFill>
                <a:latin typeface="Consolas" panose="020B0609020204030204" pitchFamily="49" charset="0"/>
              </a:rPr>
              <a:t>array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500" dirty="0">
                <a:solidFill>
                  <a:srgbClr val="9CDCFE"/>
                </a:solidFill>
                <a:latin typeface="Consolas" panose="020B0609020204030204" pitchFamily="49" charset="0"/>
              </a:rPr>
              <a:t>size</a:t>
            </a:r>
            <a:r>
              <a:rPr lang="en-US" sz="500" dirty="0">
                <a:solidFill>
                  <a:srgbClr val="CCCCCC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, </a:t>
            </a:r>
            <a:r>
              <a:rPr lang="en-US" sz="500" dirty="0">
                <a:solidFill>
                  <a:srgbClr val="9CDCFE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key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r>
              <a:rPr lang="en-US" sz="500" dirty="0">
                <a:solidFill>
                  <a:srgbClr val="6A9955"/>
                </a:solidFill>
                <a:latin typeface="Consolas" panose="020B0609020204030204" pitchFamily="49" charset="0"/>
              </a:rPr>
              <a:t>   // </a:t>
            </a:r>
            <a:r>
              <a:rPr lang="ru-RU" sz="500" dirty="0">
                <a:solidFill>
                  <a:srgbClr val="6A9955"/>
                </a:solidFill>
                <a:latin typeface="Consolas" panose="020B0609020204030204" pitchFamily="49" charset="0"/>
              </a:rPr>
              <a:t>Вызов функции</a:t>
            </a:r>
            <a:br>
              <a:rPr lang="ru-RU" sz="5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ru-RU" sz="5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500" dirty="0" err="1">
                <a:solidFill>
                  <a:srgbClr val="9CDCFE"/>
                </a:solidFill>
                <a:latin typeface="Consolas" panose="020B0609020204030204" pitchFamily="49" charset="0"/>
              </a:rPr>
              <a:t>endt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5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sz="500" dirty="0" err="1">
                <a:solidFill>
                  <a:srgbClr val="DCDCAA"/>
                </a:solidFill>
                <a:latin typeface="Consolas" panose="020B0609020204030204" pitchFamily="49" charset="0"/>
              </a:rPr>
              <a:t>rdtsc</a:t>
            </a:r>
            <a:r>
              <a:rPr lang="en-US" sz="500" dirty="0">
                <a:solidFill>
                  <a:srgbClr val="CCCCCC"/>
                </a:solidFill>
                <a:latin typeface="Consolas" panose="020B0609020204030204" pitchFamily="49" charset="0"/>
              </a:rPr>
              <a:t>();</a:t>
            </a:r>
            <a:r>
              <a:rPr lang="en-US" sz="500" dirty="0">
                <a:solidFill>
                  <a:srgbClr val="6A9955"/>
                </a:solidFill>
                <a:latin typeface="Consolas" panose="020B0609020204030204" pitchFamily="49" charset="0"/>
              </a:rPr>
              <a:t>              // </a:t>
            </a:r>
            <a:r>
              <a:rPr lang="ru-RU" sz="500" dirty="0">
                <a:solidFill>
                  <a:srgbClr val="6A9955"/>
                </a:solidFill>
                <a:latin typeface="Consolas" panose="020B0609020204030204" pitchFamily="49" charset="0"/>
              </a:rPr>
              <a:t>Окончание замера тактов</a:t>
            </a:r>
          </a:p>
          <a:p>
            <a:r>
              <a:rPr lang="ru-RU" sz="800" dirty="0">
                <a:solidFill>
                  <a:schemeClr val="bg1"/>
                </a:solidFill>
                <a:latin typeface="Consolas" panose="020B0609020204030204" pitchFamily="49" charset="0"/>
              </a:rPr>
              <a:t>...</a:t>
            </a:r>
            <a:endParaRPr lang="ru-RU" sz="800" b="0" dirty="0">
              <a:solidFill>
                <a:schemeClr val="bg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B297A4-DC60-4965-B596-B5FCC5CADB87}"/>
              </a:ext>
            </a:extLst>
          </p:cNvPr>
          <p:cNvSpPr txBox="1"/>
          <p:nvPr/>
        </p:nvSpPr>
        <p:spPr>
          <a:xfrm>
            <a:off x="190393" y="2245900"/>
            <a:ext cx="2659303" cy="207291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Бенчмарк</a:t>
            </a:r>
          </a:p>
        </p:txBody>
      </p:sp>
    </p:spTree>
    <p:extLst>
      <p:ext uri="{BB962C8B-B14F-4D97-AF65-F5344CB8AC3E}">
        <p14:creationId xmlns:p14="http://schemas.microsoft.com/office/powerpoint/2010/main" val="3962666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Работа с маской 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19268DD-2699-49A3-A90A-FEE140357A1B}"/>
              </a:ext>
            </a:extLst>
          </p:cNvPr>
          <p:cNvSpPr/>
          <p:nvPr/>
        </p:nvSpPr>
        <p:spPr>
          <a:xfrm>
            <a:off x="335333" y="913398"/>
            <a:ext cx="3926304" cy="338554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inline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DCDCAA"/>
                </a:solidFill>
                <a:latin typeface="Consolas" panose="020B0609020204030204" pitchFamily="49" charset="0"/>
              </a:rPr>
              <a:t>first_equal_yvalue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src1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src2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cmp_result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_mm256_cmpeq_epi32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src1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src2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5029465-F7E1-45A1-AA67-6875A69E7B01}"/>
              </a:ext>
            </a:extLst>
          </p:cNvPr>
          <p:cNvSpPr/>
          <p:nvPr/>
        </p:nvSpPr>
        <p:spPr>
          <a:xfrm>
            <a:off x="335333" y="2454945"/>
            <a:ext cx="3926303" cy="215444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mask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_mm256_movemask_ps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_mm256_castsi256_ps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cmp_result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));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1EAE346-C208-4313-ADA6-EFA6A942893B}"/>
              </a:ext>
            </a:extLst>
          </p:cNvPr>
          <p:cNvSpPr/>
          <p:nvPr/>
        </p:nvSpPr>
        <p:spPr>
          <a:xfrm>
            <a:off x="2147448" y="3937714"/>
            <a:ext cx="2424552" cy="584775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pPr lvl="0"/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mask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!=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pPr lvl="0"/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sz="8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sz="800" dirty="0" err="1">
                <a:solidFill>
                  <a:srgbClr val="DCDCAA"/>
                </a:solidFill>
                <a:latin typeface="Consolas" panose="020B0609020204030204" pitchFamily="49" charset="0"/>
              </a:rPr>
              <a:t>builtin_ctz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mask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r>
              <a:rPr lang="ru-RU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}</a:t>
            </a:r>
          </a:p>
          <a:p>
            <a:pPr lvl="0"/>
            <a:r>
              <a:rPr lang="ru-RU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</a:p>
          <a:p>
            <a:pPr lvl="0"/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3C5B165-A5A2-4B59-9B88-48C0EAFEF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840" y="702409"/>
            <a:ext cx="3075883" cy="1734376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D3A5886-7DA7-4052-9CAD-EDEA206EB25E}"/>
              </a:ext>
            </a:extLst>
          </p:cNvPr>
          <p:cNvSpPr/>
          <p:nvPr/>
        </p:nvSpPr>
        <p:spPr>
          <a:xfrm>
            <a:off x="4261636" y="959564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src1</a:t>
            </a:r>
            <a:endParaRPr lang="ru-RU" sz="1000" dirty="0">
              <a:solidFill>
                <a:srgbClr val="0070C0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5290A10-82D0-4219-9A05-1593C66CE368}"/>
              </a:ext>
            </a:extLst>
          </p:cNvPr>
          <p:cNvSpPr/>
          <p:nvPr/>
        </p:nvSpPr>
        <p:spPr>
          <a:xfrm>
            <a:off x="4261637" y="1446486"/>
            <a:ext cx="103105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src2</a:t>
            </a:r>
            <a:endParaRPr lang="ru-RU" sz="1000" dirty="0">
              <a:solidFill>
                <a:srgbClr val="0070C0"/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39931A7-A16D-47A7-84E4-648D4982EEF1}"/>
              </a:ext>
            </a:extLst>
          </p:cNvPr>
          <p:cNvSpPr/>
          <p:nvPr/>
        </p:nvSpPr>
        <p:spPr>
          <a:xfrm>
            <a:off x="3891500" y="1955760"/>
            <a:ext cx="145424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0070C0"/>
                </a:solidFill>
                <a:latin typeface="Consolas" panose="020B0609020204030204" pitchFamily="49" charset="0"/>
              </a:rPr>
              <a:t>cmp_result</a:t>
            </a:r>
            <a:endParaRPr lang="ru-RU" sz="1000" dirty="0">
              <a:solidFill>
                <a:srgbClr val="0070C0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9DA7EEC-B6EB-44A3-A2C4-46E5B24FD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687" y="2677487"/>
            <a:ext cx="3075883" cy="1063624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CA65456-0FD0-440D-B1D8-1CBA2748F004}"/>
              </a:ext>
            </a:extLst>
          </p:cNvPr>
          <p:cNvSpPr/>
          <p:nvPr/>
        </p:nvSpPr>
        <p:spPr>
          <a:xfrm>
            <a:off x="1516507" y="2754860"/>
            <a:ext cx="382430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_mm256_castsi256_ps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0070C0"/>
                </a:solidFill>
                <a:latin typeface="Consolas" panose="020B0609020204030204" pitchFamily="49" charset="0"/>
              </a:rPr>
              <a:t>cmp_result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sz="1000" dirty="0">
                <a:solidFill>
                  <a:schemeClr val="accent5">
                    <a:lumMod val="50000"/>
                  </a:schemeClr>
                </a:solidFill>
                <a:latin typeface="Consolas" panose="020B0609020204030204" pitchFamily="49" charset="0"/>
              </a:rPr>
              <a:t>-&gt;</a:t>
            </a:r>
            <a:r>
              <a:rPr lang="en-US" sz="1000" dirty="0">
                <a:solidFill>
                  <a:srgbClr val="4EC9B0"/>
                </a:solidFill>
                <a:latin typeface="Consolas" panose="020B0609020204030204" pitchFamily="49" charset="0"/>
              </a:rPr>
              <a:t> __m256 </a:t>
            </a:r>
            <a:r>
              <a:rPr lang="en-US" sz="1000" dirty="0" err="1">
                <a:solidFill>
                  <a:srgbClr val="0070C0"/>
                </a:solidFill>
                <a:latin typeface="Consolas" panose="020B0609020204030204" pitchFamily="49" charset="0"/>
              </a:rPr>
              <a:t>cmp_result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endParaRPr lang="ru-RU" sz="100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B1331C54-EBC1-446E-95B6-6B45F0F58406}"/>
              </a:ext>
            </a:extLst>
          </p:cNvPr>
          <p:cNvSpPr/>
          <p:nvPr/>
        </p:nvSpPr>
        <p:spPr>
          <a:xfrm>
            <a:off x="4596765" y="3403534"/>
            <a:ext cx="74404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0070C0"/>
                </a:solidFill>
                <a:latin typeface="Consolas" panose="020B0609020204030204" pitchFamily="49" charset="0"/>
              </a:rPr>
              <a:t>mask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endParaRPr lang="ru-RU" sz="1000" dirty="0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6050148-8216-460F-B0C9-3F96661406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922" t="36716" r="26941" b="37242"/>
          <a:stretch/>
        </p:blipFill>
        <p:spPr>
          <a:xfrm>
            <a:off x="7271817" y="3741111"/>
            <a:ext cx="250292" cy="276990"/>
          </a:xfrm>
          <a:prstGeom prst="rect">
            <a:avLst/>
          </a:prstGeom>
        </p:spPr>
      </p:pic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20B438D1-EEC5-49F2-9B63-1190C701D0BE}"/>
              </a:ext>
            </a:extLst>
          </p:cNvPr>
          <p:cNvSpPr/>
          <p:nvPr/>
        </p:nvSpPr>
        <p:spPr>
          <a:xfrm>
            <a:off x="6637631" y="4018101"/>
            <a:ext cx="120151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7030A0"/>
                </a:solidFill>
                <a:latin typeface="Consolas" panose="020B0609020204030204" pitchFamily="49" charset="0"/>
              </a:rPr>
              <a:t>return   2</a:t>
            </a:r>
            <a:endParaRPr lang="ru-RU" sz="1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712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Результаты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Find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A0959AC-212A-4B8D-A05F-42A68F66B7D0}"/>
              </a:ext>
            </a:extLst>
          </p:cNvPr>
          <p:cNvSpPr/>
          <p:nvPr/>
        </p:nvSpPr>
        <p:spPr>
          <a:xfrm>
            <a:off x="443361" y="1049311"/>
            <a:ext cx="8167171" cy="3108543"/>
          </a:xfrm>
          <a:prstGeom prst="rect">
            <a:avLst/>
          </a:prstGeom>
          <a:solidFill>
            <a:srgbClr val="1F1F1F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62B5E5"/>
                </a:solidFill>
                <a:latin typeface="Consolas" panose="020B0609020204030204" pitchFamily="49" charset="0"/>
              </a:rPr>
              <a:t>$ 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gcc</a:t>
            </a:r>
            <a:r>
              <a:rPr lang="en-US" sz="1400" dirty="0">
                <a:solidFill>
                  <a:srgbClr val="62B5E5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FF00"/>
                </a:solidFill>
                <a:latin typeface="Consolas" panose="020B0609020204030204" pitchFamily="49" charset="0"/>
              </a:rPr>
              <a:t>-O2 -march=native</a:t>
            </a:r>
            <a:r>
              <a:rPr lang="en-US" sz="1400" dirty="0">
                <a:solidFill>
                  <a:srgbClr val="62B5E5"/>
                </a:solidFill>
                <a:latin typeface="Consolas" panose="020B0609020204030204" pitchFamily="49" charset="0"/>
              </a:rPr>
              <a:t> -o </a:t>
            </a:r>
            <a:r>
              <a:rPr lang="en-US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find_bench</a:t>
            </a:r>
            <a:r>
              <a:rPr lang="en-US" sz="14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62B5E5"/>
                </a:solidFill>
                <a:latin typeface="Consolas" panose="020B0609020204030204" pitchFamily="49" charset="0"/>
              </a:rPr>
              <a:t>04_find_bench.c </a:t>
            </a:r>
          </a:p>
          <a:p>
            <a:r>
              <a:rPr lang="en-US" sz="1400" dirty="0">
                <a:solidFill>
                  <a:srgbClr val="62B5E5"/>
                </a:solidFill>
                <a:latin typeface="Consolas" panose="020B0609020204030204" pitchFamily="49" charset="0"/>
              </a:rPr>
              <a:t>$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./</a:t>
            </a:r>
            <a:r>
              <a:rPr lang="en-US" sz="1400" dirty="0" err="1">
                <a:solidFill>
                  <a:srgbClr val="00B050"/>
                </a:solidFill>
                <a:latin typeface="Consolas" panose="020B0609020204030204" pitchFamily="49" charset="0"/>
              </a:rPr>
              <a:t>find_bench</a:t>
            </a:r>
            <a:endParaRPr lang="en-US" sz="14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Measuring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10000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reps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of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finds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in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62B5E5"/>
                </a:solidFill>
                <a:latin typeface="Consolas" panose="020B0609020204030204" pitchFamily="49" charset="0"/>
              </a:rPr>
              <a:t>65536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-sized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array</a:t>
            </a:r>
            <a:endParaRPr lang="en-US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25819,find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25819,</a:t>
            </a:r>
            <a:endParaRPr lang="en-US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Tacts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one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repetition: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16964</a:t>
            </a:r>
            <a:endParaRPr lang="en-US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Measured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(SISD): 0.080535 seconds</a:t>
            </a:r>
          </a:p>
          <a:p>
            <a:b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9CDCFE"/>
                </a:solidFill>
                <a:latin typeface="Consolas" panose="020B0609020204030204" pitchFamily="49" charset="0"/>
              </a:rPr>
              <a:t>key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14265,find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14265,</a:t>
            </a:r>
            <a:endParaRPr lang="en-US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400" dirty="0" err="1">
                <a:solidFill>
                  <a:srgbClr val="DCDCAA"/>
                </a:solidFill>
                <a:latin typeface="Consolas" panose="020B0609020204030204" pitchFamily="49" charset="0"/>
              </a:rPr>
              <a:t>Tacts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for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one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repetition: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4121</a:t>
            </a:r>
            <a:endParaRPr lang="en-US" sz="14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Measured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(SIMD): 0.019709 seconds</a:t>
            </a:r>
          </a:p>
          <a:p>
            <a:b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SIMD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speedup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against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SISD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CE9178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4.09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</a:p>
          <a:p>
            <a:b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endParaRPr lang="en-US" sz="1400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600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Оптимизации компилятора -03 –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mavx2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CE0F39-F8ED-40D3-8F79-5D3638DECA2A}"/>
              </a:ext>
            </a:extLst>
          </p:cNvPr>
          <p:cNvSpPr txBox="1"/>
          <p:nvPr/>
        </p:nvSpPr>
        <p:spPr>
          <a:xfrm>
            <a:off x="410477" y="934586"/>
            <a:ext cx="2125813" cy="300350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Добавим –</a:t>
            </a:r>
            <a:r>
              <a:rPr lang="en-US" sz="1400" dirty="0"/>
              <a:t>O3</a:t>
            </a:r>
            <a:r>
              <a:rPr lang="ru-RU" sz="1400" dirty="0"/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026F57-2D86-455C-973F-106D4CA47796}"/>
              </a:ext>
            </a:extLst>
          </p:cNvPr>
          <p:cNvSpPr txBox="1"/>
          <p:nvPr/>
        </p:nvSpPr>
        <p:spPr>
          <a:xfrm>
            <a:off x="410478" y="2688912"/>
            <a:ext cx="2384286" cy="300350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Добавим –</a:t>
            </a:r>
            <a:r>
              <a:rPr lang="en-US" sz="1400" dirty="0" err="1"/>
              <a:t>funroll</a:t>
            </a:r>
            <a:r>
              <a:rPr lang="en-US" sz="1400" dirty="0"/>
              <a:t>-loops</a:t>
            </a:r>
            <a:r>
              <a:rPr lang="ru-RU" sz="1400" dirty="0"/>
              <a:t>: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1F7C390-B3C5-4973-B719-7E63AA8B83D4}"/>
              </a:ext>
            </a:extLst>
          </p:cNvPr>
          <p:cNvSpPr/>
          <p:nvPr/>
        </p:nvSpPr>
        <p:spPr>
          <a:xfrm>
            <a:off x="2877266" y="934586"/>
            <a:ext cx="5321395" cy="1754326"/>
          </a:xfrm>
          <a:prstGeom prst="rect">
            <a:avLst/>
          </a:prstGeom>
          <a:solidFill>
            <a:srgbClr val="1F1F1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62B5E5"/>
                </a:solidFill>
                <a:latin typeface="Consolas" panose="020B0609020204030204" pitchFamily="49" charset="0"/>
              </a:rPr>
              <a:t>$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gcc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CD00"/>
                </a:solidFill>
                <a:latin typeface="Consolas" panose="020B0609020204030204" pitchFamily="49" charset="0"/>
              </a:rPr>
              <a:t>-O3 -march=native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569CD6"/>
                </a:solidFill>
                <a:latin typeface="Consolas" panose="020B0609020204030204" pitchFamily="49" charset="0"/>
              </a:rPr>
              <a:t>-o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B050"/>
                </a:solidFill>
                <a:latin typeface="Consolas" panose="020B0609020204030204" pitchFamily="49" charset="0"/>
              </a:rPr>
              <a:t>find_bench</a:t>
            </a:r>
            <a:r>
              <a:rPr lang="en-US" sz="9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62B5E5"/>
                </a:solidFill>
                <a:latin typeface="Consolas" panose="020B0609020204030204" pitchFamily="49" charset="0"/>
              </a:rPr>
              <a:t>04_find_bench.c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900" dirty="0">
                <a:solidFill>
                  <a:srgbClr val="62B5E5"/>
                </a:solidFill>
                <a:latin typeface="Consolas" panose="020B0609020204030204" pitchFamily="49" charset="0"/>
              </a:rPr>
              <a:t>$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</a:rPr>
              <a:t>./</a:t>
            </a:r>
            <a:r>
              <a:rPr lang="en-US" sz="900" dirty="0" err="1">
                <a:solidFill>
                  <a:srgbClr val="00B050"/>
                </a:solidFill>
                <a:latin typeface="Consolas" panose="020B0609020204030204" pitchFamily="49" charset="0"/>
              </a:rPr>
              <a:t>find_bench</a:t>
            </a:r>
            <a:endParaRPr lang="en-US" sz="9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DCDCAA"/>
                </a:solidFill>
                <a:latin typeface="Consolas" panose="020B0609020204030204" pitchFamily="49" charset="0"/>
              </a:rPr>
              <a:t>Measuring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10000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reps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of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finds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key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in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62B5E5"/>
                </a:solidFill>
                <a:latin typeface="Consolas" panose="020B0609020204030204" pitchFamily="49" charset="0"/>
              </a:rPr>
              <a:t>65536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-sized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array</a:t>
            </a:r>
            <a:endParaRPr lang="en-US" sz="9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key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DCDCAA"/>
                </a:solidFill>
                <a:latin typeface="Consolas" panose="020B0609020204030204" pitchFamily="49" charset="0"/>
              </a:rPr>
              <a:t>41953,find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41953,</a:t>
            </a:r>
            <a:endParaRPr lang="en-US" sz="9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Tacts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for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one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repetition: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16775</a:t>
            </a:r>
            <a:endParaRPr lang="en-US" sz="9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DCDCAA"/>
                </a:solidFill>
                <a:latin typeface="Consolas" panose="020B0609020204030204" pitchFamily="49" charset="0"/>
              </a:rPr>
              <a:t>Measured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(SISD): 0.079647 seconds</a:t>
            </a:r>
          </a:p>
          <a:p>
            <a:b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key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DCDCAA"/>
                </a:solidFill>
                <a:latin typeface="Consolas" panose="020B0609020204030204" pitchFamily="49" charset="0"/>
              </a:rPr>
              <a:t>39285,find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39285,</a:t>
            </a:r>
            <a:endParaRPr lang="en-US" sz="9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Tacts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for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one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repetition: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3332</a:t>
            </a:r>
            <a:endParaRPr lang="en-US" sz="9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DCDCAA"/>
                </a:solidFill>
                <a:latin typeface="Consolas" panose="020B0609020204030204" pitchFamily="49" charset="0"/>
              </a:rPr>
              <a:t>Measured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(SIMD): 0.015987 seconds</a:t>
            </a:r>
          </a:p>
          <a:p>
            <a:b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900" dirty="0">
                <a:solidFill>
                  <a:srgbClr val="DCDCAA"/>
                </a:solidFill>
                <a:latin typeface="Consolas" panose="020B0609020204030204" pitchFamily="49" charset="0"/>
              </a:rPr>
              <a:t>SIMD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speedup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against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SISD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4.98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6C9FF2D-1B90-42D6-A9C9-C12A64A334DD}"/>
              </a:ext>
            </a:extLst>
          </p:cNvPr>
          <p:cNvSpPr/>
          <p:nvPr/>
        </p:nvSpPr>
        <p:spPr>
          <a:xfrm>
            <a:off x="2877267" y="2970788"/>
            <a:ext cx="5321395" cy="1754326"/>
          </a:xfrm>
          <a:prstGeom prst="rect">
            <a:avLst/>
          </a:prstGeom>
          <a:solidFill>
            <a:srgbClr val="1F1F1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62B5E5"/>
                </a:solidFill>
                <a:latin typeface="Consolas" panose="020B0609020204030204" pitchFamily="49" charset="0"/>
              </a:rPr>
              <a:t>$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gcc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CD00"/>
                </a:solidFill>
                <a:latin typeface="Consolas" panose="020B0609020204030204" pitchFamily="49" charset="0"/>
              </a:rPr>
              <a:t>-O3 -march=native -</a:t>
            </a:r>
            <a:r>
              <a:rPr lang="en-US" sz="900" dirty="0" err="1">
                <a:solidFill>
                  <a:srgbClr val="FFCD00"/>
                </a:solidFill>
                <a:latin typeface="Consolas" panose="020B0609020204030204" pitchFamily="49" charset="0"/>
              </a:rPr>
              <a:t>funroll</a:t>
            </a:r>
            <a:r>
              <a:rPr lang="en-US" sz="900" dirty="0">
                <a:solidFill>
                  <a:srgbClr val="FFCD00"/>
                </a:solidFill>
                <a:latin typeface="Consolas" panose="020B0609020204030204" pitchFamily="49" charset="0"/>
              </a:rPr>
              <a:t>-loops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569CD6"/>
                </a:solidFill>
                <a:latin typeface="Consolas" panose="020B0609020204030204" pitchFamily="49" charset="0"/>
              </a:rPr>
              <a:t>-o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B050"/>
                </a:solidFill>
                <a:latin typeface="Consolas" panose="020B0609020204030204" pitchFamily="49" charset="0"/>
              </a:rPr>
              <a:t>find_bench</a:t>
            </a:r>
            <a:r>
              <a:rPr lang="en-US" sz="9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62B5E5"/>
                </a:solidFill>
                <a:latin typeface="Consolas" panose="020B0609020204030204" pitchFamily="49" charset="0"/>
              </a:rPr>
              <a:t>04_find_bench.c </a:t>
            </a:r>
          </a:p>
          <a:p>
            <a:r>
              <a:rPr lang="en-US" sz="900" dirty="0">
                <a:solidFill>
                  <a:srgbClr val="62B5E5"/>
                </a:solidFill>
                <a:latin typeface="Consolas" panose="020B0609020204030204" pitchFamily="49" charset="0"/>
              </a:rPr>
              <a:t>$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</a:rPr>
              <a:t>./</a:t>
            </a:r>
            <a:r>
              <a:rPr lang="en-US" sz="900" dirty="0" err="1">
                <a:solidFill>
                  <a:srgbClr val="00B050"/>
                </a:solidFill>
                <a:latin typeface="Consolas" panose="020B0609020204030204" pitchFamily="49" charset="0"/>
              </a:rPr>
              <a:t>find_bench</a:t>
            </a:r>
            <a:endParaRPr lang="en-US" sz="9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DCDCAA"/>
                </a:solidFill>
                <a:latin typeface="Consolas" panose="020B0609020204030204" pitchFamily="49" charset="0"/>
              </a:rPr>
              <a:t>Measuring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10000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reps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of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finds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key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in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62B5E5"/>
                </a:solidFill>
                <a:latin typeface="Consolas" panose="020B0609020204030204" pitchFamily="49" charset="0"/>
              </a:rPr>
              <a:t>65536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-sized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array</a:t>
            </a:r>
            <a:endParaRPr lang="en-US" sz="9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key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DCDCAA"/>
                </a:solidFill>
                <a:latin typeface="Consolas" panose="020B0609020204030204" pitchFamily="49" charset="0"/>
              </a:rPr>
              <a:t>16100,find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16100,</a:t>
            </a:r>
            <a:endParaRPr lang="en-US" sz="9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Tacts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for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one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repetition: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11130</a:t>
            </a:r>
            <a:endParaRPr lang="en-US" sz="9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DCDCAA"/>
                </a:solidFill>
                <a:latin typeface="Consolas" panose="020B0609020204030204" pitchFamily="49" charset="0"/>
              </a:rPr>
              <a:t>Measured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(SISD): 0.052956 seconds</a:t>
            </a:r>
          </a:p>
          <a:p>
            <a:b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900" dirty="0">
                <a:solidFill>
                  <a:srgbClr val="9CDCFE"/>
                </a:solidFill>
                <a:latin typeface="Consolas" panose="020B0609020204030204" pitchFamily="49" charset="0"/>
              </a:rPr>
              <a:t>key</a:t>
            </a:r>
            <a:r>
              <a:rPr lang="en-US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DCDCAA"/>
                </a:solidFill>
                <a:latin typeface="Consolas" panose="020B0609020204030204" pitchFamily="49" charset="0"/>
              </a:rPr>
              <a:t>18180,find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18180,</a:t>
            </a:r>
            <a:endParaRPr lang="en-US" sz="9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Tacts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for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one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repetition: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2560</a:t>
            </a:r>
            <a:endParaRPr lang="en-US" sz="9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DCDCAA"/>
                </a:solidFill>
                <a:latin typeface="Consolas" panose="020B0609020204030204" pitchFamily="49" charset="0"/>
              </a:rPr>
              <a:t>Measured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(SIMD): 0.012332 seconds</a:t>
            </a:r>
          </a:p>
          <a:p>
            <a:b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900" dirty="0">
                <a:solidFill>
                  <a:srgbClr val="DCDCAA"/>
                </a:solidFill>
                <a:latin typeface="Consolas" panose="020B0609020204030204" pitchFamily="49" charset="0"/>
              </a:rPr>
              <a:t>SIMD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speedup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against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SISD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CE9178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B5CEA8"/>
                </a:solidFill>
                <a:latin typeface="Consolas" panose="020B0609020204030204" pitchFamily="49" charset="0"/>
              </a:rPr>
              <a:t>4.29</a:t>
            </a:r>
            <a:r>
              <a:rPr lang="en-US" sz="9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533734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Где же наш % прироста производительности?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4D2400-D634-4F04-8CC3-634315218E23}"/>
              </a:ext>
            </a:extLst>
          </p:cNvPr>
          <p:cNvSpPr txBox="1"/>
          <p:nvPr/>
        </p:nvSpPr>
        <p:spPr>
          <a:xfrm>
            <a:off x="343734" y="897714"/>
            <a:ext cx="7379454" cy="3213749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285750" marR="0" indent="-28575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ru-RU" sz="1400" dirty="0"/>
              <a:t>Архитектурные особенности процессоров.</a:t>
            </a:r>
          </a:p>
          <a:p>
            <a:pPr marL="285750" marR="0" indent="-28575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ru-RU" sz="1400" dirty="0"/>
              <a:t>Использование «устаревшей» технологии.</a:t>
            </a:r>
            <a:br>
              <a:rPr lang="ru-RU" sz="1400" dirty="0"/>
            </a:br>
            <a:r>
              <a:rPr lang="ru-RU" sz="1400" dirty="0"/>
              <a:t>Отсутствие в </a:t>
            </a:r>
            <a:r>
              <a:rPr lang="en-US" sz="1400" dirty="0"/>
              <a:t>AVX2</a:t>
            </a:r>
            <a:r>
              <a:rPr lang="ru-RU" sz="1400" dirty="0"/>
              <a:t> набора </a:t>
            </a:r>
            <a:r>
              <a:rPr lang="ru-RU" sz="1400" dirty="0" err="1"/>
              <a:t>интринсиков</a:t>
            </a:r>
            <a:r>
              <a:rPr lang="ru-RU" sz="1400" dirty="0"/>
              <a:t> для прямой работы с маской.</a:t>
            </a:r>
          </a:p>
          <a:p>
            <a:pPr marL="285750" marR="0" indent="-28575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ru-RU" sz="1400" dirty="0"/>
              <a:t>Работать с выровненными данными.</a:t>
            </a:r>
          </a:p>
          <a:p>
            <a:pPr marL="285750" marR="0" indent="-28575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ru-RU" sz="1400" dirty="0"/>
              <a:t>Вектор на 8 элементов </a:t>
            </a:r>
            <a:br>
              <a:rPr lang="ru-RU" sz="1400" dirty="0"/>
            </a:br>
            <a:r>
              <a:rPr lang="ru-RU" sz="1400" dirty="0"/>
              <a:t>(в максимальном случае вектор __</a:t>
            </a:r>
            <a:r>
              <a:rPr lang="en-US" sz="1400" dirty="0"/>
              <a:t>mm512i </a:t>
            </a:r>
            <a:r>
              <a:rPr lang="ru-RU" sz="1400" dirty="0"/>
              <a:t>вмещает 64 элемента типа </a:t>
            </a:r>
            <a:r>
              <a:rPr lang="en-US" sz="1400" dirty="0"/>
              <a:t>char</a:t>
            </a:r>
            <a:r>
              <a:rPr lang="ru-RU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20441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А что уже есть в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PostgreSQL?</a:t>
            </a:r>
            <a:r>
              <a:rPr lang="ru-RU" dirty="0"/>
              <a:t> 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F185B1B3-EE6C-4F23-B571-BBBD5DEF7C6E}"/>
              </a:ext>
            </a:extLst>
          </p:cNvPr>
          <p:cNvSpPr/>
          <p:nvPr/>
        </p:nvSpPr>
        <p:spPr>
          <a:xfrm>
            <a:off x="3381213" y="698292"/>
            <a:ext cx="2449524" cy="407142"/>
          </a:xfrm>
          <a:prstGeom prst="rightArrow">
            <a:avLst/>
          </a:prstGeom>
          <a:solidFill>
            <a:srgbClr val="43B02A"/>
          </a:solidFill>
          <a:ln w="12700">
            <a:solidFill>
              <a:schemeClr val="tx1"/>
            </a:solidFill>
            <a:miter lim="400000"/>
          </a:ln>
        </p:spPr>
        <p:txBody>
          <a:bodyPr lIns="108000" tIns="108000" rIns="36000" bIns="36000" rtlCol="0" anchor="t" anchorCtr="0"/>
          <a:lstStyle/>
          <a:p>
            <a:pPr marL="0" marR="0" indent="0" algn="l" defTabSz="11055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sz="1200" b="1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4653A15-2910-462B-B2FF-FED9EEE6E825}"/>
              </a:ext>
            </a:extLst>
          </p:cNvPr>
          <p:cNvSpPr/>
          <p:nvPr/>
        </p:nvSpPr>
        <p:spPr>
          <a:xfrm>
            <a:off x="176297" y="1136571"/>
            <a:ext cx="4281862" cy="3416320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</a:rPr>
              <a:t>git log --pretty=format:"%h - %an, %</a:t>
            </a:r>
            <a:r>
              <a:rPr lang="en-US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ar</a:t>
            </a:r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</a:rPr>
              <a:t> : %s" -- </a:t>
            </a:r>
            <a:r>
              <a:rPr lang="en-US" sz="900" dirty="0" err="1">
                <a:solidFill>
                  <a:srgbClr val="00B050"/>
                </a:solidFill>
                <a:latin typeface="Consolas" panose="020B0609020204030204" pitchFamily="49" charset="0"/>
              </a:rPr>
              <a:t>src</a:t>
            </a:r>
            <a:r>
              <a:rPr lang="en-US" sz="900" dirty="0">
                <a:solidFill>
                  <a:srgbClr val="00B050"/>
                </a:solidFill>
                <a:latin typeface="Consolas" panose="020B0609020204030204" pitchFamily="49" charset="0"/>
              </a:rPr>
              <a:t>/include/port/</a:t>
            </a:r>
            <a:r>
              <a:rPr lang="en-US" sz="900" dirty="0" err="1">
                <a:solidFill>
                  <a:srgbClr val="00B050"/>
                </a:solidFill>
                <a:latin typeface="Consolas" panose="020B0609020204030204" pitchFamily="49" charset="0"/>
              </a:rPr>
              <a:t>simd.h</a:t>
            </a:r>
            <a:r>
              <a:rPr lang="en-US" sz="900" dirty="0">
                <a:solidFill>
                  <a:srgbClr val="00B05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</a:rPr>
              <a:t>--relative-date</a:t>
            </a:r>
            <a:endParaRPr lang="ru-RU" sz="9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accent1"/>
                </a:solidFill>
                <a:latin typeface="Consolas" panose="020B0609020204030204" pitchFamily="49" charset="0"/>
              </a:rPr>
              <a:t>29275b1d17</a:t>
            </a:r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</a:rPr>
              <a:t> - Bruce </a:t>
            </a:r>
            <a:r>
              <a:rPr lang="en-US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Momjian</a:t>
            </a:r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sz="900" dirty="0">
                <a:solidFill>
                  <a:srgbClr val="62B5E5"/>
                </a:solidFill>
                <a:latin typeface="Consolas" panose="020B0609020204030204" pitchFamily="49" charset="0"/>
              </a:rPr>
              <a:t>8 </a:t>
            </a:r>
            <a:r>
              <a:rPr lang="ru-RU" sz="900" dirty="0">
                <a:solidFill>
                  <a:srgbClr val="62B5E5"/>
                </a:solidFill>
                <a:latin typeface="Consolas" panose="020B0609020204030204" pitchFamily="49" charset="0"/>
              </a:rPr>
              <a:t>месяцев назад </a:t>
            </a:r>
            <a:r>
              <a:rPr lang="ru-RU" sz="9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en-US" sz="900" dirty="0">
                <a:solidFill>
                  <a:srgbClr val="ED8B00"/>
                </a:solidFill>
                <a:latin typeface="Consolas" panose="020B0609020204030204" pitchFamily="49" charset="0"/>
              </a:rPr>
              <a:t>Update copyright for 2024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accent1"/>
                </a:solidFill>
                <a:latin typeface="Consolas" panose="020B0609020204030204" pitchFamily="49" charset="0"/>
              </a:rPr>
              <a:t>ef7002dbe0</a:t>
            </a:r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</a:rPr>
              <a:t> - Michael </a:t>
            </a:r>
            <a:r>
              <a:rPr lang="en-US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Paquier</a:t>
            </a:r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sz="900" dirty="0">
                <a:solidFill>
                  <a:srgbClr val="62B5E5"/>
                </a:solidFill>
                <a:latin typeface="Consolas" panose="020B0609020204030204" pitchFamily="49" charset="0"/>
              </a:rPr>
              <a:t>1 </a:t>
            </a:r>
            <a:r>
              <a:rPr lang="ru-RU" sz="900" dirty="0">
                <a:solidFill>
                  <a:srgbClr val="62B5E5"/>
                </a:solidFill>
                <a:latin typeface="Consolas" panose="020B0609020204030204" pitchFamily="49" charset="0"/>
              </a:rPr>
              <a:t>год, 7 месяцев назад </a:t>
            </a:r>
            <a:r>
              <a:rPr lang="ru-RU" sz="9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en-US" sz="900" dirty="0">
                <a:solidFill>
                  <a:srgbClr val="ED8B00"/>
                </a:solidFill>
                <a:latin typeface="Consolas" panose="020B0609020204030204" pitchFamily="49" charset="0"/>
              </a:rPr>
              <a:t>Fix various typos in code and tests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accent1"/>
                </a:solidFill>
                <a:latin typeface="Consolas" panose="020B0609020204030204" pitchFamily="49" charset="0"/>
              </a:rPr>
              <a:t>c8e1ba736b</a:t>
            </a:r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</a:rPr>
              <a:t> - Bruce </a:t>
            </a:r>
            <a:r>
              <a:rPr lang="en-US" sz="900" dirty="0" err="1">
                <a:solidFill>
                  <a:schemeClr val="bg1"/>
                </a:solidFill>
                <a:latin typeface="Consolas" panose="020B0609020204030204" pitchFamily="49" charset="0"/>
              </a:rPr>
              <a:t>Momjian</a:t>
            </a:r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</a:rPr>
              <a:t>, </a:t>
            </a:r>
            <a:r>
              <a:rPr lang="en-US" sz="900" dirty="0">
                <a:solidFill>
                  <a:srgbClr val="62B5E5"/>
                </a:solidFill>
                <a:latin typeface="Consolas" panose="020B0609020204030204" pitchFamily="49" charset="0"/>
              </a:rPr>
              <a:t>1 </a:t>
            </a:r>
            <a:r>
              <a:rPr lang="ru-RU" sz="900" dirty="0">
                <a:solidFill>
                  <a:srgbClr val="62B5E5"/>
                </a:solidFill>
                <a:latin typeface="Consolas" panose="020B0609020204030204" pitchFamily="49" charset="0"/>
              </a:rPr>
              <a:t>год, 8 месяцев назад </a:t>
            </a:r>
            <a:r>
              <a:rPr lang="ru-RU" sz="9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en-US" sz="900" dirty="0">
                <a:solidFill>
                  <a:srgbClr val="ED8B00"/>
                </a:solidFill>
                <a:latin typeface="Consolas" panose="020B0609020204030204" pitchFamily="49" charset="0"/>
              </a:rPr>
              <a:t>Update copyright for 2023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accent1"/>
                </a:solidFill>
                <a:latin typeface="Consolas" panose="020B0609020204030204" pitchFamily="49" charset="0"/>
              </a:rPr>
              <a:t>73b9d051c6</a:t>
            </a:r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</a:rPr>
              <a:t> - John Naylor, </a:t>
            </a:r>
            <a:r>
              <a:rPr lang="en-US" sz="900" dirty="0">
                <a:solidFill>
                  <a:srgbClr val="62B5E5"/>
                </a:solidFill>
                <a:latin typeface="Consolas" panose="020B0609020204030204" pitchFamily="49" charset="0"/>
              </a:rPr>
              <a:t>2 </a:t>
            </a:r>
            <a:r>
              <a:rPr lang="ru-RU" sz="900" dirty="0">
                <a:solidFill>
                  <a:srgbClr val="62B5E5"/>
                </a:solidFill>
                <a:latin typeface="Consolas" panose="020B0609020204030204" pitchFamily="49" charset="0"/>
              </a:rPr>
              <a:t>года назад </a:t>
            </a:r>
            <a:r>
              <a:rPr lang="ru-RU" sz="9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en-US" sz="900" dirty="0">
                <a:solidFill>
                  <a:srgbClr val="ED8B00"/>
                </a:solidFill>
                <a:latin typeface="Consolas" panose="020B0609020204030204" pitchFamily="49" charset="0"/>
              </a:rPr>
              <a:t>Fix sign-compare warnings arising from port/</a:t>
            </a:r>
            <a:r>
              <a:rPr lang="en-US" sz="900" dirty="0" err="1">
                <a:solidFill>
                  <a:srgbClr val="ED8B00"/>
                </a:solidFill>
                <a:latin typeface="Consolas" panose="020B0609020204030204" pitchFamily="49" charset="0"/>
              </a:rPr>
              <a:t>simd.h</a:t>
            </a:r>
            <a:endParaRPr lang="en-US" sz="900" dirty="0">
              <a:solidFill>
                <a:srgbClr val="ED8B00"/>
              </a:solidFill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accent1"/>
                </a:solidFill>
                <a:latin typeface="Consolas" panose="020B0609020204030204" pitchFamily="49" charset="0"/>
              </a:rPr>
              <a:t>865424627d</a:t>
            </a:r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</a:rPr>
              <a:t> - John Naylor, </a:t>
            </a:r>
            <a:r>
              <a:rPr lang="en-US" sz="900" dirty="0">
                <a:solidFill>
                  <a:srgbClr val="62B5E5"/>
                </a:solidFill>
                <a:latin typeface="Consolas" panose="020B0609020204030204" pitchFamily="49" charset="0"/>
              </a:rPr>
              <a:t>2 </a:t>
            </a:r>
            <a:r>
              <a:rPr lang="ru-RU" sz="900" dirty="0">
                <a:solidFill>
                  <a:srgbClr val="62B5E5"/>
                </a:solidFill>
                <a:latin typeface="Consolas" panose="020B0609020204030204" pitchFamily="49" charset="0"/>
              </a:rPr>
              <a:t>года назад </a:t>
            </a:r>
            <a:r>
              <a:rPr lang="ru-RU" sz="9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en-US" sz="900" dirty="0">
                <a:solidFill>
                  <a:srgbClr val="ED8B00"/>
                </a:solidFill>
                <a:latin typeface="Consolas" panose="020B0609020204030204" pitchFamily="49" charset="0"/>
              </a:rPr>
              <a:t>Further code review of port/</a:t>
            </a:r>
            <a:r>
              <a:rPr lang="en-US" sz="900" dirty="0" err="1">
                <a:solidFill>
                  <a:srgbClr val="ED8B00"/>
                </a:solidFill>
                <a:latin typeface="Consolas" panose="020B0609020204030204" pitchFamily="49" charset="0"/>
              </a:rPr>
              <a:t>simd.h</a:t>
            </a:r>
            <a:endParaRPr lang="en-US" sz="900" dirty="0">
              <a:solidFill>
                <a:srgbClr val="ED8B00"/>
              </a:solidFill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accent1"/>
                </a:solidFill>
                <a:latin typeface="Consolas" panose="020B0609020204030204" pitchFamily="49" charset="0"/>
              </a:rPr>
              <a:t>c6a43c25a8</a:t>
            </a:r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</a:rPr>
              <a:t> - John Naylor, </a:t>
            </a:r>
            <a:r>
              <a:rPr lang="en-US" sz="900" dirty="0">
                <a:solidFill>
                  <a:srgbClr val="62B5E5"/>
                </a:solidFill>
                <a:latin typeface="Consolas" panose="020B0609020204030204" pitchFamily="49" charset="0"/>
              </a:rPr>
              <a:t>2 </a:t>
            </a:r>
            <a:r>
              <a:rPr lang="ru-RU" sz="900" dirty="0">
                <a:solidFill>
                  <a:srgbClr val="62B5E5"/>
                </a:solidFill>
                <a:latin typeface="Consolas" panose="020B0609020204030204" pitchFamily="49" charset="0"/>
              </a:rPr>
              <a:t>года назад </a:t>
            </a:r>
            <a:r>
              <a:rPr lang="ru-RU" sz="9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en-US" sz="900" dirty="0">
                <a:solidFill>
                  <a:srgbClr val="ED8B00"/>
                </a:solidFill>
                <a:latin typeface="Consolas" panose="020B0609020204030204" pitchFamily="49" charset="0"/>
              </a:rPr>
              <a:t>Fix broken cast on MSVC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accent1"/>
                </a:solidFill>
                <a:latin typeface="Consolas" panose="020B0609020204030204" pitchFamily="49" charset="0"/>
              </a:rPr>
              <a:t>82739d4a80</a:t>
            </a:r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</a:rPr>
              <a:t> - John Naylor, </a:t>
            </a:r>
            <a:r>
              <a:rPr lang="en-US" sz="900" dirty="0">
                <a:solidFill>
                  <a:srgbClr val="62B5E5"/>
                </a:solidFill>
                <a:latin typeface="Consolas" panose="020B0609020204030204" pitchFamily="49" charset="0"/>
              </a:rPr>
              <a:t>2 </a:t>
            </a:r>
            <a:r>
              <a:rPr lang="ru-RU" sz="900" dirty="0">
                <a:solidFill>
                  <a:srgbClr val="62B5E5"/>
                </a:solidFill>
                <a:latin typeface="Consolas" panose="020B0609020204030204" pitchFamily="49" charset="0"/>
              </a:rPr>
              <a:t>года назад </a:t>
            </a:r>
            <a:r>
              <a:rPr lang="ru-RU" sz="9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en-US" sz="900" dirty="0">
                <a:solidFill>
                  <a:srgbClr val="ED8B00"/>
                </a:solidFill>
                <a:latin typeface="Consolas" panose="020B0609020204030204" pitchFamily="49" charset="0"/>
              </a:rPr>
              <a:t>Use ARM Advanced SIMD (NEON) </a:t>
            </a:r>
            <a:r>
              <a:rPr lang="en-US" sz="900" dirty="0" err="1">
                <a:solidFill>
                  <a:srgbClr val="ED8B00"/>
                </a:solidFill>
                <a:latin typeface="Consolas" panose="020B0609020204030204" pitchFamily="49" charset="0"/>
              </a:rPr>
              <a:t>intrinsics</a:t>
            </a:r>
            <a:r>
              <a:rPr lang="en-US" sz="900" dirty="0">
                <a:solidFill>
                  <a:srgbClr val="ED8B00"/>
                </a:solidFill>
                <a:latin typeface="Consolas" panose="020B0609020204030204" pitchFamily="49" charset="0"/>
              </a:rPr>
              <a:t> where available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accent1"/>
                </a:solidFill>
                <a:latin typeface="Consolas" panose="020B0609020204030204" pitchFamily="49" charset="0"/>
              </a:rPr>
              <a:t>f8f19f7086</a:t>
            </a:r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</a:rPr>
              <a:t> - John Naylor, </a:t>
            </a:r>
            <a:r>
              <a:rPr lang="en-US" sz="900" dirty="0">
                <a:solidFill>
                  <a:srgbClr val="62B5E5"/>
                </a:solidFill>
                <a:latin typeface="Consolas" panose="020B0609020204030204" pitchFamily="49" charset="0"/>
              </a:rPr>
              <a:t>2 </a:t>
            </a:r>
            <a:r>
              <a:rPr lang="ru-RU" sz="900" dirty="0">
                <a:solidFill>
                  <a:srgbClr val="62B5E5"/>
                </a:solidFill>
                <a:latin typeface="Consolas" panose="020B0609020204030204" pitchFamily="49" charset="0"/>
              </a:rPr>
              <a:t>года назад </a:t>
            </a:r>
            <a:r>
              <a:rPr lang="ru-RU" sz="9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en-US" sz="900" dirty="0">
                <a:solidFill>
                  <a:srgbClr val="ED8B00"/>
                </a:solidFill>
                <a:latin typeface="Consolas" panose="020B0609020204030204" pitchFamily="49" charset="0"/>
              </a:rPr>
              <a:t>Abstract some more architecture-specific details away from SIMD functionality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accent1"/>
                </a:solidFill>
                <a:latin typeface="Consolas" panose="020B0609020204030204" pitchFamily="49" charset="0"/>
              </a:rPr>
              <a:t>121d2d3d70</a:t>
            </a:r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</a:rPr>
              <a:t> - John Naylor, </a:t>
            </a:r>
            <a:r>
              <a:rPr lang="en-US" sz="900" dirty="0">
                <a:solidFill>
                  <a:srgbClr val="62B5E5"/>
                </a:solidFill>
                <a:latin typeface="Consolas" panose="020B0609020204030204" pitchFamily="49" charset="0"/>
              </a:rPr>
              <a:t>2 </a:t>
            </a:r>
            <a:r>
              <a:rPr lang="ru-RU" sz="900" dirty="0">
                <a:solidFill>
                  <a:srgbClr val="62B5E5"/>
                </a:solidFill>
                <a:latin typeface="Consolas" panose="020B0609020204030204" pitchFamily="49" charset="0"/>
              </a:rPr>
              <a:t>года, 1 месяц назад </a:t>
            </a:r>
            <a:r>
              <a:rPr lang="ru-RU" sz="9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en-US" sz="900" dirty="0">
                <a:solidFill>
                  <a:srgbClr val="ED8B00"/>
                </a:solidFill>
                <a:latin typeface="Consolas" panose="020B0609020204030204" pitchFamily="49" charset="0"/>
              </a:rPr>
              <a:t>Use SSE2 in </a:t>
            </a:r>
            <a:r>
              <a:rPr lang="en-US" sz="9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is_valid_ascii</a:t>
            </a:r>
            <a:r>
              <a:rPr lang="en-US" sz="9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()</a:t>
            </a:r>
            <a:r>
              <a:rPr lang="en-US" sz="900" dirty="0">
                <a:solidFill>
                  <a:srgbClr val="ED8B00"/>
                </a:solidFill>
                <a:latin typeface="Consolas" panose="020B0609020204030204" pitchFamily="49" charset="0"/>
              </a:rPr>
              <a:t> where available.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accent1"/>
                </a:solidFill>
                <a:latin typeface="Consolas" panose="020B0609020204030204" pitchFamily="49" charset="0"/>
              </a:rPr>
              <a:t>e813e0e168</a:t>
            </a:r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</a:rPr>
              <a:t> - John Naylor, </a:t>
            </a:r>
            <a:r>
              <a:rPr lang="en-US" sz="900" dirty="0">
                <a:solidFill>
                  <a:srgbClr val="62B5E5"/>
                </a:solidFill>
                <a:latin typeface="Consolas" panose="020B0609020204030204" pitchFamily="49" charset="0"/>
              </a:rPr>
              <a:t>2 </a:t>
            </a:r>
            <a:r>
              <a:rPr lang="ru-RU" sz="900" dirty="0">
                <a:solidFill>
                  <a:srgbClr val="62B5E5"/>
                </a:solidFill>
                <a:latin typeface="Consolas" panose="020B0609020204030204" pitchFamily="49" charset="0"/>
              </a:rPr>
              <a:t>года, 1 месяц назад </a:t>
            </a:r>
            <a:r>
              <a:rPr lang="ru-RU" sz="9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en-US" sz="900" dirty="0">
                <a:solidFill>
                  <a:srgbClr val="ED8B00"/>
                </a:solidFill>
                <a:latin typeface="Consolas" panose="020B0609020204030204" pitchFamily="49" charset="0"/>
              </a:rPr>
              <a:t>Add optimized functions for linear search within byte arrays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chemeClr val="accent1"/>
                </a:solidFill>
                <a:latin typeface="Consolas" panose="020B0609020204030204" pitchFamily="49" charset="0"/>
              </a:rPr>
              <a:t>56f2c7b58b</a:t>
            </a:r>
            <a:r>
              <a:rPr lang="en-US" sz="900" dirty="0">
                <a:solidFill>
                  <a:schemeClr val="bg1"/>
                </a:solidFill>
                <a:latin typeface="Consolas" panose="020B0609020204030204" pitchFamily="49" charset="0"/>
              </a:rPr>
              <a:t> - John Naylor, </a:t>
            </a:r>
            <a:r>
              <a:rPr lang="en-US" sz="900" dirty="0">
                <a:solidFill>
                  <a:srgbClr val="62B5E5"/>
                </a:solidFill>
                <a:latin typeface="Consolas" panose="020B0609020204030204" pitchFamily="49" charset="0"/>
              </a:rPr>
              <a:t>2 </a:t>
            </a:r>
            <a:r>
              <a:rPr lang="ru-RU" sz="900" dirty="0">
                <a:solidFill>
                  <a:srgbClr val="62B5E5"/>
                </a:solidFill>
                <a:latin typeface="Consolas" panose="020B0609020204030204" pitchFamily="49" charset="0"/>
              </a:rPr>
              <a:t>года, 1 месяц назад </a:t>
            </a:r>
            <a:r>
              <a:rPr lang="ru-RU" sz="900" dirty="0">
                <a:solidFill>
                  <a:schemeClr val="bg1"/>
                </a:solidFill>
                <a:latin typeface="Consolas" panose="020B0609020204030204" pitchFamily="49" charset="0"/>
              </a:rPr>
              <a:t>: </a:t>
            </a:r>
            <a:r>
              <a:rPr lang="en-US" sz="900" dirty="0">
                <a:solidFill>
                  <a:srgbClr val="ED8B00"/>
                </a:solidFill>
                <a:latin typeface="Consolas" panose="020B0609020204030204" pitchFamily="49" charset="0"/>
              </a:rPr>
              <a:t>Support SSE2 </a:t>
            </a:r>
            <a:r>
              <a:rPr lang="en-US" sz="900" dirty="0" err="1">
                <a:solidFill>
                  <a:srgbClr val="ED8B00"/>
                </a:solidFill>
                <a:latin typeface="Consolas" panose="020B0609020204030204" pitchFamily="49" charset="0"/>
              </a:rPr>
              <a:t>intrinsics</a:t>
            </a:r>
            <a:r>
              <a:rPr lang="en-US" sz="900" dirty="0">
                <a:solidFill>
                  <a:srgbClr val="ED8B00"/>
                </a:solidFill>
                <a:latin typeface="Consolas" panose="020B0609020204030204" pitchFamily="49" charset="0"/>
              </a:rPr>
              <a:t> where available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E79439-8070-479C-B5C3-F2EFF06CB622}"/>
              </a:ext>
            </a:extLst>
          </p:cNvPr>
          <p:cNvSpPr txBox="1"/>
          <p:nvPr/>
        </p:nvSpPr>
        <p:spPr>
          <a:xfrm>
            <a:off x="1641290" y="797807"/>
            <a:ext cx="1425321" cy="328667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REL_16_STABLE</a:t>
            </a:r>
            <a:endParaRPr lang="ru-RU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BD701E-424D-4D1A-B140-B5C5B103C2D8}"/>
              </a:ext>
            </a:extLst>
          </p:cNvPr>
          <p:cNvSpPr txBox="1"/>
          <p:nvPr/>
        </p:nvSpPr>
        <p:spPr>
          <a:xfrm>
            <a:off x="6145340" y="807904"/>
            <a:ext cx="1425320" cy="328667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REL_17_STABLE</a:t>
            </a:r>
            <a:endParaRPr lang="ru-RU" sz="1400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47E9458-4BF1-4F0E-9DDF-D38CDD3F4BC6}"/>
              </a:ext>
            </a:extLst>
          </p:cNvPr>
          <p:cNvSpPr/>
          <p:nvPr/>
        </p:nvSpPr>
        <p:spPr>
          <a:xfrm>
            <a:off x="4572000" y="1136571"/>
            <a:ext cx="4572000" cy="3170099"/>
          </a:xfrm>
          <a:prstGeom prst="rect">
            <a:avLst/>
          </a:prstGeom>
          <a:solidFill>
            <a:srgbClr val="1F1F1F"/>
          </a:solidFill>
        </p:spPr>
        <p:txBody>
          <a:bodyPr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F44747"/>
                </a:solidFill>
                <a:latin typeface="Consolas" panose="020B0609020204030204" pitchFamily="49" charset="0"/>
              </a:rPr>
              <a:t>de7c6fe834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John Naylor, </a:t>
            </a:r>
            <a:r>
              <a:rPr lang="en-US" sz="800" dirty="0">
                <a:solidFill>
                  <a:srgbClr val="62B5E5"/>
                </a:solidFill>
                <a:latin typeface="Consolas" panose="020B0609020204030204" pitchFamily="49" charset="0"/>
              </a:rPr>
              <a:t>6 </a:t>
            </a:r>
            <a:r>
              <a:rPr lang="ru-RU" sz="800" dirty="0">
                <a:solidFill>
                  <a:srgbClr val="62B5E5"/>
                </a:solidFill>
                <a:latin typeface="Consolas" panose="020B0609020204030204" pitchFamily="49" charset="0"/>
              </a:rPr>
              <a:t>месяцев назад </a:t>
            </a:r>
            <a:r>
              <a:rPr lang="ru-RU" sz="8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sz="800" dirty="0">
                <a:solidFill>
                  <a:srgbClr val="ED8B00"/>
                </a:solidFill>
                <a:latin typeface="Consolas" panose="020B0609020204030204" pitchFamily="49" charset="0"/>
              </a:rPr>
              <a:t>Fix </a:t>
            </a:r>
            <a:r>
              <a:rPr lang="en-US" sz="800" dirty="0" err="1">
                <a:solidFill>
                  <a:srgbClr val="ED8B00"/>
                </a:solidFill>
                <a:latin typeface="Consolas" panose="020B0609020204030204" pitchFamily="49" charset="0"/>
              </a:rPr>
              <a:t>signedness</a:t>
            </a:r>
            <a:r>
              <a:rPr lang="en-US" sz="800" dirty="0">
                <a:solidFill>
                  <a:srgbClr val="ED8B00"/>
                </a:solidFill>
                <a:latin typeface="Consolas" panose="020B0609020204030204" pitchFamily="49" charset="0"/>
              </a:rPr>
              <a:t> error in 9f225e992 for </a:t>
            </a:r>
            <a:r>
              <a:rPr lang="en-US" sz="800" dirty="0" err="1">
                <a:solidFill>
                  <a:srgbClr val="ED8B00"/>
                </a:solidFill>
                <a:latin typeface="Consolas" panose="020B0609020204030204" pitchFamily="49" charset="0"/>
              </a:rPr>
              <a:t>gcc</a:t>
            </a:r>
            <a:endParaRPr lang="en-US" sz="800" dirty="0">
              <a:solidFill>
                <a:srgbClr val="ED8B00"/>
              </a:solidFill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F44747"/>
                </a:solidFill>
                <a:latin typeface="Consolas" panose="020B0609020204030204" pitchFamily="49" charset="0"/>
              </a:rPr>
              <a:t>9f225e992b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John Naylor, </a:t>
            </a:r>
            <a:r>
              <a:rPr lang="en-US" sz="800" dirty="0">
                <a:solidFill>
                  <a:srgbClr val="62B5E5"/>
                </a:solidFill>
                <a:latin typeface="Consolas" panose="020B0609020204030204" pitchFamily="49" charset="0"/>
              </a:rPr>
              <a:t>6 </a:t>
            </a:r>
            <a:r>
              <a:rPr lang="ru-RU" sz="800" dirty="0">
                <a:solidFill>
                  <a:srgbClr val="62B5E5"/>
                </a:solidFill>
                <a:latin typeface="Consolas" panose="020B0609020204030204" pitchFamily="49" charset="0"/>
              </a:rPr>
              <a:t>месяцев назад </a:t>
            </a:r>
            <a:r>
              <a:rPr lang="ru-RU" sz="8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sz="800" dirty="0">
                <a:solidFill>
                  <a:srgbClr val="ED8B00"/>
                </a:solidFill>
                <a:latin typeface="Consolas" panose="020B0609020204030204" pitchFamily="49" charset="0"/>
              </a:rPr>
              <a:t>Introduce helper SIMD functions for small byte arrays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rgbClr val="ED8B00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ED8B00"/>
                </a:solidFill>
                <a:latin typeface="Consolas" panose="020B0609020204030204" pitchFamily="49" charset="0"/>
              </a:rPr>
              <a:t># </a:t>
            </a:r>
            <a:r>
              <a:rPr lang="ru-RU" sz="800" dirty="0">
                <a:solidFill>
                  <a:srgbClr val="ED8B00"/>
                </a:solidFill>
                <a:latin typeface="Consolas" panose="020B0609020204030204" pitchFamily="49" charset="0"/>
              </a:rPr>
              <a:t>коммиты из </a:t>
            </a:r>
            <a:r>
              <a:rPr lang="en-US" sz="800" dirty="0">
                <a:solidFill>
                  <a:srgbClr val="ED8B00"/>
                </a:solidFill>
                <a:latin typeface="Consolas" panose="020B0609020204030204" pitchFamily="49" charset="0"/>
              </a:rPr>
              <a:t>REL_</a:t>
            </a:r>
            <a:r>
              <a:rPr lang="ru-RU" sz="800" dirty="0">
                <a:solidFill>
                  <a:srgbClr val="ED8B00"/>
                </a:solidFill>
                <a:latin typeface="Consolas" panose="020B0609020204030204" pitchFamily="49" charset="0"/>
              </a:rPr>
              <a:t>16_</a:t>
            </a:r>
            <a:r>
              <a:rPr lang="en-US" sz="800" dirty="0">
                <a:solidFill>
                  <a:srgbClr val="ED8B00"/>
                </a:solidFill>
                <a:latin typeface="Consolas" panose="020B0609020204030204" pitchFamily="49" charset="0"/>
              </a:rPr>
              <a:t>STABLE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F44747"/>
                </a:solidFill>
                <a:latin typeface="Consolas" panose="020B0609020204030204" pitchFamily="49" charset="0"/>
              </a:rPr>
              <a:t>29275b1d17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Bruce </a:t>
            </a:r>
            <a:r>
              <a:rPr lang="en-US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Momjian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62B5E5"/>
                </a:solidFill>
                <a:latin typeface="Consolas" panose="020B0609020204030204" pitchFamily="49" charset="0"/>
              </a:rPr>
              <a:t>8 </a:t>
            </a:r>
            <a:r>
              <a:rPr lang="ru-RU" sz="800" dirty="0">
                <a:solidFill>
                  <a:srgbClr val="62B5E5"/>
                </a:solidFill>
                <a:latin typeface="Consolas" panose="020B0609020204030204" pitchFamily="49" charset="0"/>
              </a:rPr>
              <a:t>месяцев назад </a:t>
            </a:r>
            <a:r>
              <a:rPr lang="ru-RU" sz="8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sz="800" dirty="0">
                <a:solidFill>
                  <a:srgbClr val="ED8B00"/>
                </a:solidFill>
                <a:latin typeface="Consolas" panose="020B0609020204030204" pitchFamily="49" charset="0"/>
              </a:rPr>
              <a:t>Update copyright for 2024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F44747"/>
                </a:solidFill>
                <a:latin typeface="Consolas" panose="020B0609020204030204" pitchFamily="49" charset="0"/>
              </a:rPr>
              <a:t>ef7002dbe0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Michael </a:t>
            </a:r>
            <a:r>
              <a:rPr lang="en-US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Paquier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62B5E5"/>
                </a:solidFill>
                <a:latin typeface="Consolas" panose="020B0609020204030204" pitchFamily="49" charset="0"/>
              </a:rPr>
              <a:t>1 </a:t>
            </a:r>
            <a:r>
              <a:rPr lang="ru-RU" sz="800" dirty="0">
                <a:solidFill>
                  <a:srgbClr val="62B5E5"/>
                </a:solidFill>
                <a:latin typeface="Consolas" panose="020B0609020204030204" pitchFamily="49" charset="0"/>
              </a:rPr>
              <a:t>год, 7 месяцев назад </a:t>
            </a:r>
            <a:r>
              <a:rPr lang="ru-RU" sz="8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sz="800" dirty="0">
                <a:solidFill>
                  <a:srgbClr val="ED8B00"/>
                </a:solidFill>
                <a:latin typeface="Consolas" panose="020B0609020204030204" pitchFamily="49" charset="0"/>
              </a:rPr>
              <a:t>Fix various typos in code and tests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F44747"/>
                </a:solidFill>
                <a:latin typeface="Consolas" panose="020B0609020204030204" pitchFamily="49" charset="0"/>
              </a:rPr>
              <a:t>c8e1ba736b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Bruce </a:t>
            </a:r>
            <a:r>
              <a:rPr lang="en-US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Momjian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62B5E5"/>
                </a:solidFill>
                <a:latin typeface="Consolas" panose="020B0609020204030204" pitchFamily="49" charset="0"/>
              </a:rPr>
              <a:t>1 </a:t>
            </a:r>
            <a:r>
              <a:rPr lang="ru-RU" sz="800" dirty="0">
                <a:solidFill>
                  <a:srgbClr val="62B5E5"/>
                </a:solidFill>
                <a:latin typeface="Consolas" panose="020B0609020204030204" pitchFamily="49" charset="0"/>
              </a:rPr>
              <a:t>год, 8 месяцев назад </a:t>
            </a:r>
            <a:r>
              <a:rPr lang="ru-RU" sz="8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sz="800" dirty="0">
                <a:solidFill>
                  <a:srgbClr val="ED8B00"/>
                </a:solidFill>
                <a:latin typeface="Consolas" panose="020B0609020204030204" pitchFamily="49" charset="0"/>
              </a:rPr>
              <a:t>Update copyright for 2023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F44747"/>
                </a:solidFill>
                <a:latin typeface="Consolas" panose="020B0609020204030204" pitchFamily="49" charset="0"/>
              </a:rPr>
              <a:t>73b9d051c6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John Naylor, </a:t>
            </a:r>
            <a:r>
              <a:rPr lang="en-US" sz="800" dirty="0">
                <a:solidFill>
                  <a:srgbClr val="62B5E5"/>
                </a:solidFill>
                <a:latin typeface="Consolas" panose="020B0609020204030204" pitchFamily="49" charset="0"/>
              </a:rPr>
              <a:t>2 </a:t>
            </a:r>
            <a:r>
              <a:rPr lang="ru-RU" sz="800" dirty="0">
                <a:solidFill>
                  <a:srgbClr val="62B5E5"/>
                </a:solidFill>
                <a:latin typeface="Consolas" panose="020B0609020204030204" pitchFamily="49" charset="0"/>
              </a:rPr>
              <a:t>года назад </a:t>
            </a:r>
            <a:r>
              <a:rPr lang="ru-RU" sz="8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sz="800" dirty="0">
                <a:solidFill>
                  <a:srgbClr val="ED8B00"/>
                </a:solidFill>
                <a:latin typeface="Consolas" panose="020B0609020204030204" pitchFamily="49" charset="0"/>
              </a:rPr>
              <a:t>Fix sign-compare warnings arising from port/</a:t>
            </a:r>
            <a:r>
              <a:rPr lang="en-US" sz="800" dirty="0" err="1">
                <a:solidFill>
                  <a:srgbClr val="ED8B00"/>
                </a:solidFill>
                <a:latin typeface="Consolas" panose="020B0609020204030204" pitchFamily="49" charset="0"/>
              </a:rPr>
              <a:t>simd.h</a:t>
            </a:r>
            <a:endParaRPr lang="en-US" sz="800" dirty="0">
              <a:solidFill>
                <a:srgbClr val="ED8B00"/>
              </a:solidFill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F44747"/>
                </a:solidFill>
                <a:latin typeface="Consolas" panose="020B0609020204030204" pitchFamily="49" charset="0"/>
              </a:rPr>
              <a:t>865424627d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John Naylor, </a:t>
            </a:r>
            <a:r>
              <a:rPr lang="en-US" sz="800" dirty="0">
                <a:solidFill>
                  <a:srgbClr val="62B5E5"/>
                </a:solidFill>
                <a:latin typeface="Consolas" panose="020B0609020204030204" pitchFamily="49" charset="0"/>
              </a:rPr>
              <a:t>2 </a:t>
            </a:r>
            <a:r>
              <a:rPr lang="ru-RU" sz="800" dirty="0">
                <a:solidFill>
                  <a:srgbClr val="62B5E5"/>
                </a:solidFill>
                <a:latin typeface="Consolas" panose="020B0609020204030204" pitchFamily="49" charset="0"/>
              </a:rPr>
              <a:t>года назад </a:t>
            </a:r>
            <a:r>
              <a:rPr lang="ru-RU" sz="8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sz="800" dirty="0">
                <a:solidFill>
                  <a:srgbClr val="ED8B00"/>
                </a:solidFill>
                <a:latin typeface="Consolas" panose="020B0609020204030204" pitchFamily="49" charset="0"/>
              </a:rPr>
              <a:t>Further code review of port/</a:t>
            </a:r>
            <a:r>
              <a:rPr lang="en-US" sz="800" dirty="0" err="1">
                <a:solidFill>
                  <a:srgbClr val="ED8B00"/>
                </a:solidFill>
                <a:latin typeface="Consolas" panose="020B0609020204030204" pitchFamily="49" charset="0"/>
              </a:rPr>
              <a:t>simd.h</a:t>
            </a:r>
            <a:endParaRPr lang="en-US" sz="800" dirty="0">
              <a:solidFill>
                <a:srgbClr val="ED8B00"/>
              </a:solidFill>
              <a:latin typeface="Consolas" panose="020B0609020204030204" pitchFamily="49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F44747"/>
                </a:solidFill>
                <a:latin typeface="Consolas" panose="020B0609020204030204" pitchFamily="49" charset="0"/>
              </a:rPr>
              <a:t>c6a43c25a8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John Naylor, </a:t>
            </a:r>
            <a:r>
              <a:rPr lang="en-US" sz="800" dirty="0">
                <a:solidFill>
                  <a:srgbClr val="62B5E5"/>
                </a:solidFill>
                <a:latin typeface="Consolas" panose="020B0609020204030204" pitchFamily="49" charset="0"/>
              </a:rPr>
              <a:t>2 </a:t>
            </a:r>
            <a:r>
              <a:rPr lang="ru-RU" sz="800" dirty="0">
                <a:solidFill>
                  <a:srgbClr val="62B5E5"/>
                </a:solidFill>
                <a:latin typeface="Consolas" panose="020B0609020204030204" pitchFamily="49" charset="0"/>
              </a:rPr>
              <a:t>года назад </a:t>
            </a:r>
            <a:r>
              <a:rPr lang="ru-RU" sz="800" dirty="0">
                <a:solidFill>
                  <a:srgbClr val="ED8B00"/>
                </a:solidFill>
                <a:latin typeface="Consolas" panose="020B0609020204030204" pitchFamily="49" charset="0"/>
              </a:rPr>
              <a:t>: </a:t>
            </a:r>
            <a:r>
              <a:rPr lang="en-US" sz="800" dirty="0">
                <a:solidFill>
                  <a:srgbClr val="ED8B00"/>
                </a:solidFill>
                <a:latin typeface="Consolas" panose="020B0609020204030204" pitchFamily="49" charset="0"/>
              </a:rPr>
              <a:t>Fix broken cast on MSVC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F44747"/>
                </a:solidFill>
                <a:latin typeface="Consolas" panose="020B0609020204030204" pitchFamily="49" charset="0"/>
              </a:rPr>
              <a:t>82739d4a80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John Naylor, </a:t>
            </a:r>
            <a:r>
              <a:rPr lang="en-US" sz="800" dirty="0">
                <a:solidFill>
                  <a:srgbClr val="62B5E5"/>
                </a:solidFill>
                <a:latin typeface="Consolas" panose="020B0609020204030204" pitchFamily="49" charset="0"/>
              </a:rPr>
              <a:t>2 </a:t>
            </a:r>
            <a:r>
              <a:rPr lang="ru-RU" sz="800" dirty="0">
                <a:solidFill>
                  <a:srgbClr val="62B5E5"/>
                </a:solidFill>
                <a:latin typeface="Consolas" panose="020B0609020204030204" pitchFamily="49" charset="0"/>
              </a:rPr>
              <a:t>года назад </a:t>
            </a:r>
            <a:r>
              <a:rPr lang="ru-RU" sz="8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sz="800" dirty="0">
                <a:solidFill>
                  <a:srgbClr val="ED8B00"/>
                </a:solidFill>
                <a:latin typeface="Consolas" panose="020B0609020204030204" pitchFamily="49" charset="0"/>
              </a:rPr>
              <a:t>Use ARM Advanced SIMD (NEON) </a:t>
            </a:r>
            <a:r>
              <a:rPr lang="en-US" sz="800" dirty="0" err="1">
                <a:solidFill>
                  <a:srgbClr val="ED8B00"/>
                </a:solidFill>
                <a:latin typeface="Consolas" panose="020B0609020204030204" pitchFamily="49" charset="0"/>
              </a:rPr>
              <a:t>intrinsics</a:t>
            </a:r>
            <a:r>
              <a:rPr lang="en-US" sz="800" dirty="0">
                <a:solidFill>
                  <a:srgbClr val="ED8B00"/>
                </a:solidFill>
                <a:latin typeface="Consolas" panose="020B0609020204030204" pitchFamily="49" charset="0"/>
              </a:rPr>
              <a:t> where available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F44747"/>
                </a:solidFill>
                <a:latin typeface="Consolas" panose="020B0609020204030204" pitchFamily="49" charset="0"/>
              </a:rPr>
              <a:t>f8f19f7086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John Naylor, </a:t>
            </a:r>
            <a:r>
              <a:rPr lang="en-US" sz="800" dirty="0">
                <a:solidFill>
                  <a:srgbClr val="62B5E5"/>
                </a:solidFill>
                <a:latin typeface="Consolas" panose="020B0609020204030204" pitchFamily="49" charset="0"/>
              </a:rPr>
              <a:t>2 </a:t>
            </a:r>
            <a:r>
              <a:rPr lang="ru-RU" sz="800" dirty="0">
                <a:solidFill>
                  <a:srgbClr val="62B5E5"/>
                </a:solidFill>
                <a:latin typeface="Consolas" panose="020B0609020204030204" pitchFamily="49" charset="0"/>
              </a:rPr>
              <a:t>года назад </a:t>
            </a:r>
            <a:r>
              <a:rPr lang="ru-RU" sz="8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sz="800" dirty="0">
                <a:solidFill>
                  <a:srgbClr val="ED8B00"/>
                </a:solidFill>
                <a:latin typeface="Consolas" panose="020B0609020204030204" pitchFamily="49" charset="0"/>
              </a:rPr>
              <a:t>Abstract some more architecture-specific details away from SIMD functionality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F44747"/>
                </a:solidFill>
                <a:latin typeface="Consolas" panose="020B0609020204030204" pitchFamily="49" charset="0"/>
              </a:rPr>
              <a:t>121d2d3d70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John Naylor, </a:t>
            </a:r>
            <a:r>
              <a:rPr lang="en-US" sz="800" dirty="0">
                <a:solidFill>
                  <a:srgbClr val="62B5E5"/>
                </a:solidFill>
                <a:latin typeface="Consolas" panose="020B0609020204030204" pitchFamily="49" charset="0"/>
              </a:rPr>
              <a:t>2 </a:t>
            </a:r>
            <a:r>
              <a:rPr lang="ru-RU" sz="800" dirty="0">
                <a:solidFill>
                  <a:srgbClr val="62B5E5"/>
                </a:solidFill>
                <a:latin typeface="Consolas" panose="020B0609020204030204" pitchFamily="49" charset="0"/>
              </a:rPr>
              <a:t>года, 1 месяц назад </a:t>
            </a:r>
            <a:r>
              <a:rPr lang="ru-RU" sz="8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sz="800" dirty="0">
                <a:solidFill>
                  <a:srgbClr val="ED8B00"/>
                </a:solidFill>
                <a:latin typeface="Consolas" panose="020B0609020204030204" pitchFamily="49" charset="0"/>
              </a:rPr>
              <a:t>Use SSE2 in </a:t>
            </a:r>
            <a:r>
              <a:rPr lang="en-US" sz="800" dirty="0" err="1">
                <a:solidFill>
                  <a:srgbClr val="ED8B00"/>
                </a:solidFill>
                <a:latin typeface="Consolas" panose="020B0609020204030204" pitchFamily="49" charset="0"/>
              </a:rPr>
              <a:t>is_valid_ascii</a:t>
            </a:r>
            <a:r>
              <a:rPr lang="en-US" sz="800" dirty="0">
                <a:solidFill>
                  <a:srgbClr val="ED8B00"/>
                </a:solidFill>
                <a:latin typeface="Consolas" panose="020B0609020204030204" pitchFamily="49" charset="0"/>
              </a:rPr>
              <a:t>() where available.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F44747"/>
                </a:solidFill>
                <a:latin typeface="Consolas" panose="020B0609020204030204" pitchFamily="49" charset="0"/>
              </a:rPr>
              <a:t>e813e0e168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John Naylor, </a:t>
            </a:r>
            <a:r>
              <a:rPr lang="en-US" sz="800" dirty="0">
                <a:solidFill>
                  <a:srgbClr val="62B5E5"/>
                </a:solidFill>
                <a:latin typeface="Consolas" panose="020B0609020204030204" pitchFamily="49" charset="0"/>
              </a:rPr>
              <a:t>2 </a:t>
            </a:r>
            <a:r>
              <a:rPr lang="ru-RU" sz="800" dirty="0">
                <a:solidFill>
                  <a:srgbClr val="62B5E5"/>
                </a:solidFill>
                <a:latin typeface="Consolas" panose="020B0609020204030204" pitchFamily="49" charset="0"/>
              </a:rPr>
              <a:t>года, 1 месяц назад </a:t>
            </a:r>
            <a:r>
              <a:rPr lang="ru-RU" sz="8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sz="800" dirty="0">
                <a:solidFill>
                  <a:srgbClr val="ED8B00"/>
                </a:solidFill>
                <a:latin typeface="Consolas" panose="020B0609020204030204" pitchFamily="49" charset="0"/>
              </a:rPr>
              <a:t>Add optimized functions for linear search within byte arrays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F44747"/>
                </a:solidFill>
                <a:latin typeface="Consolas" panose="020B0609020204030204" pitchFamily="49" charset="0"/>
              </a:rPr>
              <a:t>56f2c7b58b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John Naylor, </a:t>
            </a:r>
            <a:r>
              <a:rPr lang="en-US" sz="800" dirty="0">
                <a:solidFill>
                  <a:srgbClr val="62B5E5"/>
                </a:solidFill>
                <a:latin typeface="Consolas" panose="020B0609020204030204" pitchFamily="49" charset="0"/>
              </a:rPr>
              <a:t>2 </a:t>
            </a:r>
            <a:r>
              <a:rPr lang="ru-RU" sz="800" dirty="0">
                <a:solidFill>
                  <a:srgbClr val="62B5E5"/>
                </a:solidFill>
                <a:latin typeface="Consolas" panose="020B0609020204030204" pitchFamily="49" charset="0"/>
              </a:rPr>
              <a:t>года, 1 месяц назад </a:t>
            </a:r>
            <a:r>
              <a:rPr lang="ru-RU" sz="8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sz="800" dirty="0">
                <a:solidFill>
                  <a:srgbClr val="ED8B00"/>
                </a:solidFill>
                <a:latin typeface="Consolas" panose="020B0609020204030204" pitchFamily="49" charset="0"/>
              </a:rPr>
              <a:t>Support SSE2 </a:t>
            </a:r>
            <a:r>
              <a:rPr lang="en-US" sz="800" dirty="0" err="1">
                <a:solidFill>
                  <a:srgbClr val="ED8B00"/>
                </a:solidFill>
                <a:latin typeface="Consolas" panose="020B0609020204030204" pitchFamily="49" charset="0"/>
              </a:rPr>
              <a:t>intrinsics</a:t>
            </a:r>
            <a:r>
              <a:rPr lang="en-US" sz="800" dirty="0">
                <a:solidFill>
                  <a:srgbClr val="ED8B00"/>
                </a:solidFill>
                <a:latin typeface="Consolas" panose="020B0609020204030204" pitchFamily="49" charset="0"/>
              </a:rPr>
              <a:t> where available</a:t>
            </a:r>
            <a:endParaRPr lang="en-US" sz="800" b="0" dirty="0">
              <a:solidFill>
                <a:srgbClr val="ED8B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581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body" sz="quarter" idx="13"/>
          </p:nvPr>
        </p:nvSpPr>
        <p:spPr/>
        <p:txBody>
          <a:bodyPr spcFirstLastPara="1" wrap="square" lIns="91425" tIns="91425" rIns="91425" bIns="91425" anchor="t" anchorCtr="0">
            <a:normAutofit/>
          </a:bodyPr>
          <a:lstStyle/>
          <a:p>
            <a:pPr lvl="0"/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Образование:</a:t>
            </a:r>
          </a:p>
          <a:p>
            <a:pPr marL="438855" lvl="1" indent="-285750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Магистратура СПБ ГУАП</a:t>
            </a:r>
          </a:p>
          <a:p>
            <a:pPr lvl="0"/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Опыт работы:</a:t>
            </a:r>
          </a:p>
          <a:p>
            <a:pPr marL="438855" lvl="1" indent="-285750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Константа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УЗК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438855" lvl="1" indent="-285750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Контур НИИРС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ПАК)</a:t>
            </a:r>
          </a:p>
          <a:p>
            <a:pPr marL="438855" lvl="1" indent="-28575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SK Hynix </a:t>
            </a:r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Enterprise SSD)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38855" lvl="1" indent="-285750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Tantor(PostgreSQL)</a:t>
            </a:r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/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Обо мне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038B37-6827-4A63-9361-E5925102D1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1" t="24166" r="4359" b="6456"/>
          <a:stretch/>
        </p:blipFill>
        <p:spPr>
          <a:xfrm>
            <a:off x="3339989" y="1265239"/>
            <a:ext cx="2464022" cy="273652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23D5BB4-692D-4E88-8A97-76FB379FB73B}"/>
              </a:ext>
            </a:extLst>
          </p:cNvPr>
          <p:cNvSpPr/>
          <p:nvPr/>
        </p:nvSpPr>
        <p:spPr>
          <a:xfrm>
            <a:off x="5398243" y="816222"/>
            <a:ext cx="360485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https://github.com/TantorLabs/meetups</a:t>
            </a:r>
            <a:endParaRPr lang="ru-RU" sz="12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51E5519-5EF4-46E3-A533-0E74D7416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503" y="1198202"/>
            <a:ext cx="2870599" cy="287059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 для чего используется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simd.h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Postgres?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9B7BC7-4114-4AF2-945F-CAD437E92704}"/>
              </a:ext>
            </a:extLst>
          </p:cNvPr>
          <p:cNvSpPr txBox="1"/>
          <p:nvPr/>
        </p:nvSpPr>
        <p:spPr>
          <a:xfrm>
            <a:off x="503103" y="1347729"/>
            <a:ext cx="3826525" cy="2577947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R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tabLst/>
            </a:pPr>
            <a:r>
              <a:rPr lang="en-US" sz="1400" dirty="0"/>
              <a:t>PostgreSQL 16:</a:t>
            </a:r>
          </a:p>
          <a:p>
            <a:pPr marL="342900" indent="-3429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 err="1"/>
              <a:t>pg_lfind.h</a:t>
            </a:r>
            <a:endParaRPr lang="en-US" sz="1400" dirty="0"/>
          </a:p>
          <a:p>
            <a:pPr marL="895677" lvl="1" indent="-3429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pg_lfind8</a:t>
            </a:r>
          </a:p>
          <a:p>
            <a:pPr marL="895677" lvl="1" indent="-3429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pg_lfind8_le</a:t>
            </a:r>
          </a:p>
          <a:p>
            <a:pPr marL="895677" lvl="1" indent="-3429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pg_lfind32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 err="1"/>
              <a:t>ascii.h</a:t>
            </a:r>
            <a:r>
              <a:rPr lang="en-US" sz="1400" dirty="0"/>
              <a:t> </a:t>
            </a:r>
          </a:p>
          <a:p>
            <a:pPr marL="838527" lvl="1" indent="-28575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 err="1"/>
              <a:t>is_valid_ascii</a:t>
            </a:r>
            <a:r>
              <a:rPr lang="en-US" sz="1400" dirty="0"/>
              <a:t>()</a:t>
            </a:r>
            <a:br>
              <a:rPr lang="en-US" sz="1400" dirty="0"/>
            </a:br>
            <a:endParaRPr lang="ru-RU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A79127-12F1-497C-8E3A-06496A8797B5}"/>
              </a:ext>
            </a:extLst>
          </p:cNvPr>
          <p:cNvSpPr txBox="1"/>
          <p:nvPr/>
        </p:nvSpPr>
        <p:spPr>
          <a:xfrm>
            <a:off x="4329628" y="1347728"/>
            <a:ext cx="3826525" cy="3543761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R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tabLst/>
            </a:pPr>
            <a:r>
              <a:rPr lang="en-US" sz="1400" dirty="0"/>
              <a:t>PostgreSQL 17:</a:t>
            </a:r>
          </a:p>
          <a:p>
            <a:pPr marL="342900" indent="-3429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 err="1"/>
              <a:t>pg_lfind.h</a:t>
            </a:r>
            <a:endParaRPr lang="en-US" sz="1400" dirty="0"/>
          </a:p>
          <a:p>
            <a:pPr marL="895677" lvl="1" indent="-3429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pg_lfind8</a:t>
            </a:r>
          </a:p>
          <a:p>
            <a:pPr marL="895677" lvl="1" indent="-3429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pg_lfind8_le</a:t>
            </a:r>
          </a:p>
          <a:p>
            <a:pPr marL="895677" lvl="1" indent="-3429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pg_lfind32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 err="1"/>
              <a:t>ascii.h</a:t>
            </a:r>
            <a:r>
              <a:rPr lang="en-US" sz="1400" dirty="0"/>
              <a:t> </a:t>
            </a:r>
          </a:p>
          <a:p>
            <a:pPr marL="838527" lvl="1" indent="-28575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 err="1"/>
              <a:t>is_valid_ascii</a:t>
            </a:r>
            <a:r>
              <a:rPr lang="en-US" sz="1400" dirty="0"/>
              <a:t>()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 err="1"/>
              <a:t>radixtree.h</a:t>
            </a:r>
            <a:endParaRPr lang="en-US" sz="1400" dirty="0"/>
          </a:p>
          <a:p>
            <a:pPr marL="838527" lvl="1" indent="-28575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RT_NODE_16_SEARCH_EQ()</a:t>
            </a:r>
          </a:p>
          <a:p>
            <a:pPr marL="838527" lvl="1" indent="-28575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T_NODE_16_GET_INSERTPOS()</a:t>
            </a:r>
            <a:br>
              <a:rPr lang="en-US" sz="1400" dirty="0"/>
            </a:b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944647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Что можно добавить?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A38B18-93E9-4A39-9134-1C7F5C233930}"/>
              </a:ext>
            </a:extLst>
          </p:cNvPr>
          <p:cNvSpPr txBox="1"/>
          <p:nvPr/>
        </p:nvSpPr>
        <p:spPr>
          <a:xfrm>
            <a:off x="1220597" y="1707455"/>
            <a:ext cx="7923403" cy="2148449"/>
          </a:xfrm>
          <a:prstGeom prst="rect">
            <a:avLst/>
          </a:prstGeom>
        </p:spPr>
        <p:txBody>
          <a:bodyPr vert="horz" wrap="square" lIns="36000" tIns="36000" rIns="36000" bIns="36000" numCol="2" rtlCol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ru-RU" sz="1100" b="1" dirty="0"/>
              <a:t> Агрегатные функции</a:t>
            </a:r>
          </a:p>
          <a:p>
            <a:pPr marL="724227" lvl="1" indent="-17145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1100" dirty="0"/>
              <a:t>Суммирование (SUM)</a:t>
            </a:r>
          </a:p>
          <a:p>
            <a:pPr marL="724227" lvl="1" indent="-17145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1100" dirty="0"/>
              <a:t>Среднее (AVG) </a:t>
            </a:r>
          </a:p>
          <a:p>
            <a:pPr marL="724227" lvl="1" indent="-17145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1100" dirty="0"/>
              <a:t>Минимум/максимум (MIN/MAX</a:t>
            </a:r>
            <a:r>
              <a:rPr lang="en-US" sz="1100" dirty="0"/>
              <a:t>)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ru-RU" sz="1100" b="1" dirty="0"/>
              <a:t>Поиск и фильтрация данных</a:t>
            </a:r>
          </a:p>
          <a:p>
            <a:pPr marL="724227" lvl="1" indent="-17145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1100" dirty="0"/>
              <a:t>Операции сравнения </a:t>
            </a:r>
          </a:p>
          <a:p>
            <a:pPr marL="724227" lvl="1" indent="-17145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1100" dirty="0"/>
              <a:t>LIKE и ILIKE</a:t>
            </a:r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ru-RU" sz="1100" b="1" dirty="0"/>
              <a:t>Манипуляции со строками</a:t>
            </a:r>
          </a:p>
          <a:p>
            <a:pPr marL="724227" lvl="1" indent="-17145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1100" dirty="0"/>
              <a:t>Преобразования регистров</a:t>
            </a:r>
          </a:p>
          <a:p>
            <a:pPr marL="724227" lvl="1" indent="-17145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1100" dirty="0"/>
              <a:t>Конкатенация строк</a:t>
            </a:r>
            <a:endParaRPr lang="en-US" sz="11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ru-RU" sz="1100" b="1" dirty="0"/>
              <a:t>Алгоритмы сортировки</a:t>
            </a:r>
          </a:p>
          <a:p>
            <a:pPr marL="724227" lvl="1" indent="-17145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1100" dirty="0"/>
              <a:t>Сортировка (ORDER BY)</a:t>
            </a:r>
            <a:endParaRPr lang="en-US" sz="1100" dirty="0"/>
          </a:p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ru-RU" sz="1100" b="1" dirty="0"/>
              <a:t>Обработка JSON и JSONB</a:t>
            </a:r>
          </a:p>
          <a:p>
            <a:pPr marL="724227" lvl="1" indent="-17145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sz="1100" dirty="0"/>
              <a:t>Извлечение данных</a:t>
            </a:r>
          </a:p>
        </p:txBody>
      </p:sp>
    </p:spTree>
    <p:extLst>
      <p:ext uri="{BB962C8B-B14F-4D97-AF65-F5344CB8AC3E}">
        <p14:creationId xmlns:p14="http://schemas.microsoft.com/office/powerpoint/2010/main" val="3450029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Сортирующие сети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AAE4A15-D6B5-45B8-9C98-B25F6BCA33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511"/>
          <a:stretch/>
        </p:blipFill>
        <p:spPr>
          <a:xfrm>
            <a:off x="299147" y="1146538"/>
            <a:ext cx="1682108" cy="86938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CCBF986-AF19-4A43-951C-943FAABB5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9479" y="1151880"/>
            <a:ext cx="3275995" cy="1634993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CEF5F2-EB9D-451D-B38D-A30CDAE798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818"/>
          <a:stretch/>
        </p:blipFill>
        <p:spPr>
          <a:xfrm>
            <a:off x="299147" y="2099469"/>
            <a:ext cx="1674772" cy="9445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63065D-FDDA-4B41-A0A3-2C4CC23A1C3F}"/>
              </a:ext>
            </a:extLst>
          </p:cNvPr>
          <p:cNvSpPr txBox="1"/>
          <p:nvPr/>
        </p:nvSpPr>
        <p:spPr>
          <a:xfrm>
            <a:off x="2149479" y="2914407"/>
            <a:ext cx="1111610" cy="851679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ru-RU" sz="1400" dirty="0"/>
              <a:t>[(0,2),(1,3)]</a:t>
            </a:r>
            <a:br>
              <a:rPr lang="ru-RU" sz="1400" dirty="0"/>
            </a:br>
            <a:r>
              <a:rPr lang="ru-RU" sz="1400" dirty="0"/>
              <a:t>[(0,1),(2,3)]</a:t>
            </a:r>
            <a:br>
              <a:rPr lang="ru-RU" sz="1400" dirty="0"/>
            </a:br>
            <a:r>
              <a:rPr lang="ru-RU" sz="1400" dirty="0"/>
              <a:t>[(1,2)]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E1D38AD-C1E4-4E63-94B5-9479651FBB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0883" y="1162431"/>
            <a:ext cx="2759051" cy="16349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A974FE-F8EC-4843-BECC-619DD5F30819}"/>
              </a:ext>
            </a:extLst>
          </p:cNvPr>
          <p:cNvSpPr txBox="1"/>
          <p:nvPr/>
        </p:nvSpPr>
        <p:spPr>
          <a:xfrm>
            <a:off x="299147" y="3107893"/>
            <a:ext cx="1244785" cy="464709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Компаратор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FA32FD-18B4-48AA-9A50-FDE3472DE424}"/>
              </a:ext>
            </a:extLst>
          </p:cNvPr>
          <p:cNvSpPr txBox="1"/>
          <p:nvPr/>
        </p:nvSpPr>
        <p:spPr>
          <a:xfrm>
            <a:off x="2150713" y="3841761"/>
            <a:ext cx="2891205" cy="464710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Оптимальная сеть 4 элемента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E123BD-93E7-4594-BD71-43F7B115C683}"/>
              </a:ext>
            </a:extLst>
          </p:cNvPr>
          <p:cNvSpPr txBox="1"/>
          <p:nvPr/>
        </p:nvSpPr>
        <p:spPr>
          <a:xfrm>
            <a:off x="5570883" y="2797424"/>
            <a:ext cx="2729517" cy="1634992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ru-RU" sz="1400" dirty="0"/>
              <a:t>[(0,2),(1,3),(4,6),(5,7)]</a:t>
            </a:r>
            <a:br>
              <a:rPr lang="ru-RU" sz="1400" dirty="0"/>
            </a:br>
            <a:r>
              <a:rPr lang="ru-RU" sz="1400" dirty="0"/>
              <a:t>[(0,4),(1,5),(2,6),(3,7)]</a:t>
            </a:r>
            <a:br>
              <a:rPr lang="ru-RU" sz="1400" dirty="0"/>
            </a:br>
            <a:r>
              <a:rPr lang="ru-RU" sz="1400" dirty="0"/>
              <a:t>[(0,1),(2,3),(4,5),(6,7)]</a:t>
            </a:r>
            <a:br>
              <a:rPr lang="ru-RU" sz="1400" dirty="0"/>
            </a:br>
            <a:r>
              <a:rPr lang="ru-RU" sz="1400" dirty="0"/>
              <a:t>[(2,4),(3,5)]</a:t>
            </a:r>
            <a:br>
              <a:rPr lang="ru-RU" sz="1400" dirty="0"/>
            </a:br>
            <a:r>
              <a:rPr lang="ru-RU" sz="1400" dirty="0"/>
              <a:t>[(1,4),(3,6)]</a:t>
            </a:r>
            <a:br>
              <a:rPr lang="ru-RU" sz="1400" dirty="0"/>
            </a:br>
            <a:r>
              <a:rPr lang="ru-RU" sz="1400" dirty="0"/>
              <a:t>[(1,2),(3,4),(5,6)]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2AC3AC-1302-4EBD-9A8A-421CDA40FD25}"/>
              </a:ext>
            </a:extLst>
          </p:cNvPr>
          <p:cNvSpPr txBox="1"/>
          <p:nvPr/>
        </p:nvSpPr>
        <p:spPr>
          <a:xfrm>
            <a:off x="5570883" y="4374243"/>
            <a:ext cx="2966813" cy="473886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Оптимальная сеть 8 элементов</a:t>
            </a:r>
          </a:p>
        </p:txBody>
      </p:sp>
      <p:sp>
        <p:nvSpPr>
          <p:cNvPr id="6" name="Стрелка: вправо 5">
            <a:extLst>
              <a:ext uri="{FF2B5EF4-FFF2-40B4-BE49-F238E27FC236}">
                <a16:creationId xmlns:a16="http://schemas.microsoft.com/office/drawing/2014/main" id="{A9944FBB-29AB-4F7E-9495-4407F1FB78FA}"/>
              </a:ext>
            </a:extLst>
          </p:cNvPr>
          <p:cNvSpPr/>
          <p:nvPr/>
        </p:nvSpPr>
        <p:spPr>
          <a:xfrm>
            <a:off x="712915" y="958467"/>
            <a:ext cx="802130" cy="124208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36000" bIns="36000" rtlCol="0" anchor="t" anchorCtr="0"/>
          <a:lstStyle/>
          <a:p>
            <a:pPr marL="0" marR="0" indent="0" algn="l" defTabSz="11055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sz="1200" b="1" dirty="0"/>
          </a:p>
        </p:txBody>
      </p:sp>
      <p:sp>
        <p:nvSpPr>
          <p:cNvPr id="13" name="Стрелка: вправо 12">
            <a:extLst>
              <a:ext uri="{FF2B5EF4-FFF2-40B4-BE49-F238E27FC236}">
                <a16:creationId xmlns:a16="http://schemas.microsoft.com/office/drawing/2014/main" id="{82BE6434-9042-4251-9180-CD22CA31BA5D}"/>
              </a:ext>
            </a:extLst>
          </p:cNvPr>
          <p:cNvSpPr/>
          <p:nvPr/>
        </p:nvSpPr>
        <p:spPr>
          <a:xfrm>
            <a:off x="3323421" y="958467"/>
            <a:ext cx="1039259" cy="124208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36000" bIns="36000" rtlCol="0" anchor="t" anchorCtr="0"/>
          <a:lstStyle/>
          <a:p>
            <a:pPr marL="0" marR="0" indent="0" algn="l" defTabSz="11055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sz="1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17FC41-C61A-4F26-960D-5ECE31FF1341}"/>
              </a:ext>
            </a:extLst>
          </p:cNvPr>
          <p:cNvSpPr txBox="1"/>
          <p:nvPr/>
        </p:nvSpPr>
        <p:spPr>
          <a:xfrm>
            <a:off x="372593" y="891967"/>
            <a:ext cx="245544" cy="250499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In</a:t>
            </a:r>
            <a:endParaRPr lang="ru-RU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859865-A357-498F-AD89-909CBE6907F5}"/>
              </a:ext>
            </a:extLst>
          </p:cNvPr>
          <p:cNvSpPr txBox="1"/>
          <p:nvPr/>
        </p:nvSpPr>
        <p:spPr>
          <a:xfrm>
            <a:off x="1567448" y="908725"/>
            <a:ext cx="465098" cy="229670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Out</a:t>
            </a:r>
            <a:endParaRPr lang="ru-RU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342722-7839-4250-827B-9EB472CBD3DA}"/>
              </a:ext>
            </a:extLst>
          </p:cNvPr>
          <p:cNvSpPr txBox="1"/>
          <p:nvPr/>
        </p:nvSpPr>
        <p:spPr>
          <a:xfrm>
            <a:off x="2126144" y="896039"/>
            <a:ext cx="245544" cy="250499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In</a:t>
            </a:r>
            <a:endParaRPr lang="ru-RU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5E2EB0-31CA-43D7-8037-1CE3F7AF506F}"/>
              </a:ext>
            </a:extLst>
          </p:cNvPr>
          <p:cNvSpPr txBox="1"/>
          <p:nvPr/>
        </p:nvSpPr>
        <p:spPr>
          <a:xfrm>
            <a:off x="5041918" y="906722"/>
            <a:ext cx="465098" cy="229670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Out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641255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 err="1">
                <a:cs typeface="Arial" panose="020B0604020202020204" pitchFamily="34" charset="0"/>
              </a:rPr>
              <a:t>Битонная</a:t>
            </a:r>
            <a:r>
              <a:rPr lang="ru-RU" dirty="0">
                <a:cs typeface="Arial" panose="020B0604020202020204" pitchFamily="34" charset="0"/>
              </a:rPr>
              <a:t> сортировка (</a:t>
            </a:r>
            <a:r>
              <a:rPr lang="en-US" dirty="0" err="1">
                <a:cs typeface="Arial" panose="020B0604020202020204" pitchFamily="34" charset="0"/>
              </a:rPr>
              <a:t>Bitonic</a:t>
            </a:r>
            <a:r>
              <a:rPr lang="en-US" dirty="0">
                <a:cs typeface="Arial" panose="020B0604020202020204" pitchFamily="34" charset="0"/>
              </a:rPr>
              <a:t> sort)</a:t>
            </a:r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2DCD415-4678-4D28-9CE1-507F2D28C116}"/>
              </a:ext>
            </a:extLst>
          </p:cNvPr>
          <p:cNvSpPr/>
          <p:nvPr/>
        </p:nvSpPr>
        <p:spPr>
          <a:xfrm>
            <a:off x="588963" y="988502"/>
            <a:ext cx="81278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/>
              <a:t>Разработана американским </a:t>
            </a:r>
            <a:r>
              <a:rPr lang="ru-RU" sz="1400" dirty="0" err="1"/>
              <a:t>информатиком</a:t>
            </a:r>
            <a:r>
              <a:rPr lang="ru-RU" sz="1400" dirty="0"/>
              <a:t> Кеннетом Бэтчером в 1968 году.</a:t>
            </a:r>
          </a:p>
          <a:p>
            <a:r>
              <a:rPr lang="ru-RU" sz="1400" dirty="0"/>
              <a:t>O(log</a:t>
            </a:r>
            <a:r>
              <a:rPr lang="ru-RU" sz="1400" baseline="30000" dirty="0"/>
              <a:t>2</a:t>
            </a:r>
            <a:r>
              <a:rPr lang="ru-RU" sz="1400" dirty="0"/>
              <a:t>n), где n — число элементов для сортировки.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73CE85E-B0C6-4324-AD9E-F4355FDCC2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637" b="50007"/>
          <a:stretch/>
        </p:blipFill>
        <p:spPr>
          <a:xfrm>
            <a:off x="1086545" y="1825088"/>
            <a:ext cx="6706053" cy="1921807"/>
          </a:xfrm>
          <a:prstGeom prst="rect">
            <a:avLst/>
          </a:prstGeom>
        </p:spPr>
      </p:pic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D6331213-327D-4622-A740-80031FE9BB93}"/>
              </a:ext>
            </a:extLst>
          </p:cNvPr>
          <p:cNvSpPr/>
          <p:nvPr/>
        </p:nvSpPr>
        <p:spPr>
          <a:xfrm>
            <a:off x="3094985" y="1534386"/>
            <a:ext cx="2614670" cy="293783"/>
          </a:xfrm>
          <a:prstGeom prst="rightArrow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108000" tIns="108000" rIns="36000" bIns="36000" rtlCol="0" anchor="t" anchorCtr="0"/>
          <a:lstStyle/>
          <a:p>
            <a:pPr marL="0" marR="0" indent="0" algn="l" defTabSz="11055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sz="1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1C4B0F-A46D-49B3-AD4C-B33FD154AB98}"/>
              </a:ext>
            </a:extLst>
          </p:cNvPr>
          <p:cNvSpPr txBox="1"/>
          <p:nvPr/>
        </p:nvSpPr>
        <p:spPr>
          <a:xfrm>
            <a:off x="1049945" y="1519688"/>
            <a:ext cx="543498" cy="179942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In</a:t>
            </a:r>
            <a:endParaRPr lang="ru-RU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5A9987-CE0F-400E-A4C9-542A6323645C}"/>
              </a:ext>
            </a:extLst>
          </p:cNvPr>
          <p:cNvSpPr txBox="1"/>
          <p:nvPr/>
        </p:nvSpPr>
        <p:spPr>
          <a:xfrm>
            <a:off x="7455526" y="1552738"/>
            <a:ext cx="525137" cy="293783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Out</a:t>
            </a:r>
            <a:endParaRPr lang="ru-RU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4329A-907D-4A10-ABC4-90BD44790D67}"/>
              </a:ext>
            </a:extLst>
          </p:cNvPr>
          <p:cNvSpPr txBox="1"/>
          <p:nvPr/>
        </p:nvSpPr>
        <p:spPr>
          <a:xfrm>
            <a:off x="1086545" y="3766478"/>
            <a:ext cx="1462230" cy="675701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Блок 1: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По 2 элемента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EA1775-1B19-4BAC-8168-65FC792A959E}"/>
              </a:ext>
            </a:extLst>
          </p:cNvPr>
          <p:cNvSpPr txBox="1"/>
          <p:nvPr/>
        </p:nvSpPr>
        <p:spPr>
          <a:xfrm>
            <a:off x="2658737" y="3766478"/>
            <a:ext cx="1462230" cy="675701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Блок 2: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По 4 элемента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57E9C3-83CE-45E8-9D24-7477C2BD3FC6}"/>
              </a:ext>
            </a:extLst>
          </p:cNvPr>
          <p:cNvSpPr txBox="1"/>
          <p:nvPr/>
        </p:nvSpPr>
        <p:spPr>
          <a:xfrm>
            <a:off x="4652899" y="3766478"/>
            <a:ext cx="4134339" cy="570888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Блок 3: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Конечная сортировка внутри 8 элементов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5F33BA-C490-47DB-9D4A-5175A5F04B18}"/>
              </a:ext>
            </a:extLst>
          </p:cNvPr>
          <p:cNvSpPr txBox="1"/>
          <p:nvPr/>
        </p:nvSpPr>
        <p:spPr>
          <a:xfrm>
            <a:off x="1086545" y="1896062"/>
            <a:ext cx="264857" cy="1850833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8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7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6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5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4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3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2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DBC3AF-C9A6-4EB6-A70F-4B1040FD0225}"/>
              </a:ext>
            </a:extLst>
          </p:cNvPr>
          <p:cNvSpPr txBox="1"/>
          <p:nvPr/>
        </p:nvSpPr>
        <p:spPr>
          <a:xfrm>
            <a:off x="2283918" y="1896061"/>
            <a:ext cx="264857" cy="1850833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7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8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5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6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3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4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1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4BABF8-EE6F-412B-A6C3-414350721BE9}"/>
              </a:ext>
            </a:extLst>
          </p:cNvPr>
          <p:cNvSpPr txBox="1"/>
          <p:nvPr/>
        </p:nvSpPr>
        <p:spPr>
          <a:xfrm>
            <a:off x="3389852" y="1896060"/>
            <a:ext cx="264857" cy="1850833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6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5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8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7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2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1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4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DCE89A-B32B-47F0-937D-379B85D110C9}"/>
              </a:ext>
            </a:extLst>
          </p:cNvPr>
          <p:cNvSpPr txBox="1"/>
          <p:nvPr/>
        </p:nvSpPr>
        <p:spPr>
          <a:xfrm>
            <a:off x="4230929" y="1896059"/>
            <a:ext cx="264857" cy="1850833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5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6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7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8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1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2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3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7CF647-E4FF-478B-8650-91EECCC365AE}"/>
              </a:ext>
            </a:extLst>
          </p:cNvPr>
          <p:cNvSpPr txBox="1"/>
          <p:nvPr/>
        </p:nvSpPr>
        <p:spPr>
          <a:xfrm>
            <a:off x="5850685" y="1896058"/>
            <a:ext cx="264857" cy="1850833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4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3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2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1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8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7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6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04C4FC-C414-44D1-A7BF-8F1762585FB2}"/>
              </a:ext>
            </a:extLst>
          </p:cNvPr>
          <p:cNvSpPr txBox="1"/>
          <p:nvPr/>
        </p:nvSpPr>
        <p:spPr>
          <a:xfrm>
            <a:off x="6753025" y="1896057"/>
            <a:ext cx="264857" cy="1850833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2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1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4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3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6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5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8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CDD0B5-8BAA-4835-AA0B-96202836163B}"/>
              </a:ext>
            </a:extLst>
          </p:cNvPr>
          <p:cNvSpPr txBox="1"/>
          <p:nvPr/>
        </p:nvSpPr>
        <p:spPr>
          <a:xfrm>
            <a:off x="7637703" y="1896058"/>
            <a:ext cx="264857" cy="1850833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1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2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3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4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5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6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7</a:t>
            </a:r>
          </a:p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800" b="1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5148239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cs typeface="Arial" panose="020B0604020202020204" pitchFamily="34" charset="0"/>
              </a:rPr>
              <a:t>Векторная сортировка (Перестановки)</a:t>
            </a:r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B9B858E6-9113-4A38-9E2A-A5C69AB6021E}"/>
              </a:ext>
            </a:extLst>
          </p:cNvPr>
          <p:cNvGrpSpPr/>
          <p:nvPr/>
        </p:nvGrpSpPr>
        <p:grpSpPr>
          <a:xfrm>
            <a:off x="255736" y="1262843"/>
            <a:ext cx="3194342" cy="1037548"/>
            <a:chOff x="255736" y="894532"/>
            <a:chExt cx="3842316" cy="1248015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873CE85E-B0C6-4324-AD9E-F4355FDCC2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6637" b="50007"/>
            <a:stretch/>
          </p:blipFill>
          <p:spPr>
            <a:xfrm>
              <a:off x="255736" y="1041424"/>
              <a:ext cx="3842316" cy="1101123"/>
            </a:xfrm>
            <a:prstGeom prst="rect">
              <a:avLst/>
            </a:prstGeom>
          </p:spPr>
        </p:pic>
        <p:sp>
          <p:nvSpPr>
            <p:cNvPr id="3" name="Стрелка: вправо 2">
              <a:extLst>
                <a:ext uri="{FF2B5EF4-FFF2-40B4-BE49-F238E27FC236}">
                  <a16:creationId xmlns:a16="http://schemas.microsoft.com/office/drawing/2014/main" id="{D6331213-327D-4622-A740-80031FE9BB93}"/>
                </a:ext>
              </a:extLst>
            </p:cNvPr>
            <p:cNvSpPr/>
            <p:nvPr/>
          </p:nvSpPr>
          <p:spPr>
            <a:xfrm>
              <a:off x="1420812" y="894532"/>
              <a:ext cx="1350721" cy="146892"/>
            </a:xfrm>
            <a:prstGeom prst="rightArrow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108000" tIns="108000" rIns="36000" bIns="36000" rtlCol="0" anchor="t" anchorCtr="0"/>
            <a:lstStyle/>
            <a:p>
              <a:pPr marL="0" marR="0" indent="0" algn="l" defTabSz="1105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ru-RU" sz="1200" b="1" dirty="0"/>
            </a:p>
          </p:txBody>
        </p:sp>
      </p:grp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74A7F66-5E67-48ED-81F0-B24E1DAC810A}"/>
              </a:ext>
            </a:extLst>
          </p:cNvPr>
          <p:cNvSpPr/>
          <p:nvPr/>
        </p:nvSpPr>
        <p:spPr>
          <a:xfrm>
            <a:off x="132659" y="2538902"/>
            <a:ext cx="2768670" cy="1398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ru-RU" sz="1200" dirty="0"/>
              <a:t>Шаг 1:[(0,</a:t>
            </a:r>
            <a:r>
              <a:rPr lang="en-US" sz="1200" dirty="0"/>
              <a:t>1</a:t>
            </a:r>
            <a:r>
              <a:rPr lang="ru-RU" sz="1200" dirty="0"/>
              <a:t>),(</a:t>
            </a:r>
            <a:r>
              <a:rPr lang="en-US" sz="1200" dirty="0"/>
              <a:t>2</a:t>
            </a:r>
            <a:r>
              <a:rPr lang="ru-RU" sz="1200" dirty="0"/>
              <a:t>,</a:t>
            </a:r>
            <a:r>
              <a:rPr lang="en-US" sz="1200" dirty="0"/>
              <a:t>3</a:t>
            </a:r>
            <a:r>
              <a:rPr lang="ru-RU" sz="1200" dirty="0"/>
              <a:t>),(</a:t>
            </a:r>
            <a:r>
              <a:rPr lang="en-US" sz="1200" dirty="0"/>
              <a:t>4</a:t>
            </a:r>
            <a:r>
              <a:rPr lang="ru-RU" sz="1200" dirty="0"/>
              <a:t>,</a:t>
            </a:r>
            <a:r>
              <a:rPr lang="en-US" sz="1200" dirty="0"/>
              <a:t>5</a:t>
            </a:r>
            <a:r>
              <a:rPr lang="ru-RU" sz="1200" dirty="0"/>
              <a:t>),(</a:t>
            </a:r>
            <a:r>
              <a:rPr lang="en-US" sz="1200" dirty="0"/>
              <a:t>6</a:t>
            </a:r>
            <a:r>
              <a:rPr lang="ru-RU" sz="1200" dirty="0"/>
              <a:t>,7)]</a:t>
            </a:r>
            <a:br>
              <a:rPr lang="ru-RU" sz="1200" dirty="0"/>
            </a:br>
            <a:r>
              <a:rPr lang="ru-RU" sz="1200" dirty="0"/>
              <a:t>Шаг 2:[(0,</a:t>
            </a:r>
            <a:r>
              <a:rPr lang="en-US" sz="1200" dirty="0"/>
              <a:t>3</a:t>
            </a:r>
            <a:r>
              <a:rPr lang="ru-RU" sz="1200" dirty="0"/>
              <a:t>),(1,</a:t>
            </a:r>
            <a:r>
              <a:rPr lang="en-US" sz="1200" dirty="0"/>
              <a:t>2</a:t>
            </a:r>
            <a:r>
              <a:rPr lang="ru-RU" sz="1200" dirty="0"/>
              <a:t>),(</a:t>
            </a:r>
            <a:r>
              <a:rPr lang="en-US" sz="1200" dirty="0"/>
              <a:t>4</a:t>
            </a:r>
            <a:r>
              <a:rPr lang="ru-RU" sz="1200" dirty="0"/>
              <a:t>,</a:t>
            </a:r>
            <a:r>
              <a:rPr lang="en-US" sz="1200" dirty="0"/>
              <a:t>7</a:t>
            </a:r>
            <a:r>
              <a:rPr lang="ru-RU" sz="1200" dirty="0"/>
              <a:t>),(</a:t>
            </a:r>
            <a:r>
              <a:rPr lang="en-US" sz="1200" dirty="0"/>
              <a:t>5</a:t>
            </a:r>
            <a:r>
              <a:rPr lang="ru-RU" sz="1200" dirty="0"/>
              <a:t>,</a:t>
            </a:r>
            <a:r>
              <a:rPr lang="en-US" sz="1200" dirty="0"/>
              <a:t>6</a:t>
            </a:r>
            <a:r>
              <a:rPr lang="ru-RU" sz="1200" dirty="0"/>
              <a:t>)]</a:t>
            </a:r>
            <a:br>
              <a:rPr lang="ru-RU" sz="1200" dirty="0"/>
            </a:br>
            <a:r>
              <a:rPr lang="ru-RU" sz="1200" dirty="0"/>
              <a:t>Шаг 3:[(0,1),(2,3),(4,5),(6,7)]</a:t>
            </a:r>
            <a:br>
              <a:rPr lang="ru-RU" sz="1200" dirty="0"/>
            </a:br>
            <a:r>
              <a:rPr lang="ru-RU" sz="1200" dirty="0"/>
              <a:t>Шаг 4:[(</a:t>
            </a:r>
            <a:r>
              <a:rPr lang="en-US" sz="1200" dirty="0"/>
              <a:t>0</a:t>
            </a:r>
            <a:r>
              <a:rPr lang="ru-RU" sz="1200" dirty="0"/>
              <a:t>,</a:t>
            </a:r>
            <a:r>
              <a:rPr lang="en-US" sz="1200" dirty="0"/>
              <a:t>7</a:t>
            </a:r>
            <a:r>
              <a:rPr lang="ru-RU" sz="1200" dirty="0"/>
              <a:t>),(</a:t>
            </a:r>
            <a:r>
              <a:rPr lang="en-US" sz="1200" dirty="0"/>
              <a:t>1</a:t>
            </a:r>
            <a:r>
              <a:rPr lang="ru-RU" sz="1200" dirty="0"/>
              <a:t>,</a:t>
            </a:r>
            <a:r>
              <a:rPr lang="en-US" sz="1200" dirty="0"/>
              <a:t>6</a:t>
            </a:r>
            <a:r>
              <a:rPr lang="ru-RU" sz="1200" dirty="0"/>
              <a:t>),(</a:t>
            </a:r>
            <a:r>
              <a:rPr lang="en-US" sz="1200" dirty="0"/>
              <a:t>2</a:t>
            </a:r>
            <a:r>
              <a:rPr lang="ru-RU" sz="1200" dirty="0"/>
              <a:t>,</a:t>
            </a:r>
            <a:r>
              <a:rPr lang="en-US" sz="1200" dirty="0"/>
              <a:t>5</a:t>
            </a:r>
            <a:r>
              <a:rPr lang="ru-RU" sz="1200" dirty="0"/>
              <a:t>),(</a:t>
            </a:r>
            <a:r>
              <a:rPr lang="en-US" sz="1200" dirty="0"/>
              <a:t>3</a:t>
            </a:r>
            <a:r>
              <a:rPr lang="ru-RU" sz="1200" dirty="0"/>
              <a:t>,</a:t>
            </a:r>
            <a:r>
              <a:rPr lang="en-US" sz="1200" dirty="0"/>
              <a:t>4</a:t>
            </a:r>
            <a:r>
              <a:rPr lang="ru-RU" sz="1200" dirty="0"/>
              <a:t>)]</a:t>
            </a:r>
            <a:br>
              <a:rPr lang="ru-RU" sz="1200" dirty="0"/>
            </a:br>
            <a:r>
              <a:rPr lang="ru-RU" sz="1200" dirty="0"/>
              <a:t>Шаг 5:[(</a:t>
            </a:r>
            <a:r>
              <a:rPr lang="en-US" sz="1200" dirty="0"/>
              <a:t>0</a:t>
            </a:r>
            <a:r>
              <a:rPr lang="ru-RU" sz="1200" dirty="0"/>
              <a:t>,</a:t>
            </a:r>
            <a:r>
              <a:rPr lang="en-US" sz="1200" dirty="0"/>
              <a:t>2</a:t>
            </a:r>
            <a:r>
              <a:rPr lang="ru-RU" sz="1200" dirty="0"/>
              <a:t>),(</a:t>
            </a:r>
            <a:r>
              <a:rPr lang="en-US" sz="1200" dirty="0"/>
              <a:t>1</a:t>
            </a:r>
            <a:r>
              <a:rPr lang="ru-RU" sz="1200" dirty="0"/>
              <a:t>,</a:t>
            </a:r>
            <a:r>
              <a:rPr lang="en-US" sz="1200" dirty="0"/>
              <a:t>3</a:t>
            </a:r>
            <a:r>
              <a:rPr lang="ru-RU" sz="1200" dirty="0"/>
              <a:t>),(</a:t>
            </a:r>
            <a:r>
              <a:rPr lang="en-US" sz="1200" dirty="0"/>
              <a:t>4</a:t>
            </a:r>
            <a:r>
              <a:rPr lang="ru-RU" sz="1200" dirty="0"/>
              <a:t>,</a:t>
            </a:r>
            <a:r>
              <a:rPr lang="en-US" sz="1200" dirty="0"/>
              <a:t>6</a:t>
            </a:r>
            <a:r>
              <a:rPr lang="ru-RU" sz="1200" dirty="0"/>
              <a:t>),(</a:t>
            </a:r>
            <a:r>
              <a:rPr lang="en-US" sz="1200" dirty="0"/>
              <a:t>5</a:t>
            </a:r>
            <a:r>
              <a:rPr lang="ru-RU" sz="1200" dirty="0"/>
              <a:t>,</a:t>
            </a:r>
            <a:r>
              <a:rPr lang="en-US" sz="1200" dirty="0"/>
              <a:t>7</a:t>
            </a:r>
            <a:r>
              <a:rPr lang="ru-RU" sz="1200" dirty="0"/>
              <a:t>)]</a:t>
            </a:r>
            <a:br>
              <a:rPr lang="ru-RU" sz="1200" dirty="0"/>
            </a:br>
            <a:r>
              <a:rPr lang="ru-RU" sz="1200" dirty="0"/>
              <a:t>Шаг 6:[(0,1),(2,3),(4,5),(6,7)]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DB10EF-69BD-4C09-B8A6-D9B4586E61E2}"/>
              </a:ext>
            </a:extLst>
          </p:cNvPr>
          <p:cNvSpPr txBox="1"/>
          <p:nvPr/>
        </p:nvSpPr>
        <p:spPr>
          <a:xfrm>
            <a:off x="255736" y="965699"/>
            <a:ext cx="3168109" cy="308458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Визуальное представление сети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4810DF-69EB-4DAD-AAF0-44B9687D90B6}"/>
              </a:ext>
            </a:extLst>
          </p:cNvPr>
          <p:cNvSpPr txBox="1"/>
          <p:nvPr/>
        </p:nvSpPr>
        <p:spPr>
          <a:xfrm>
            <a:off x="211047" y="2294222"/>
            <a:ext cx="1903073" cy="308457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200" dirty="0"/>
              <a:t>Схема соединений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A5B468E4-7543-4738-B01C-C68B0CA35BF9}"/>
              </a:ext>
            </a:extLst>
          </p:cNvPr>
          <p:cNvSpPr/>
          <p:nvPr/>
        </p:nvSpPr>
        <p:spPr>
          <a:xfrm>
            <a:off x="3829650" y="1258543"/>
            <a:ext cx="4612864" cy="1169551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ru-RU" sz="1000" dirty="0">
                <a:solidFill>
                  <a:srgbClr val="6A9955"/>
                </a:solidFill>
                <a:latin typeface="Consolas" panose="020B0609020204030204" pitchFamily="49" charset="0"/>
              </a:rPr>
              <a:t>// Выровненные константы для перестановок</a:t>
            </a:r>
            <a:endParaRPr lang="ru-RU" sz="1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ALIGNED_32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 </a:t>
            </a:r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permute_step_1_1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] 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7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ALIGNED_32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 </a:t>
            </a:r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permute_step_2_1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] 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7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ALIGNED_32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 </a:t>
            </a:r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permute_step_2_2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] 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7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ALIGNED_32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 </a:t>
            </a:r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permute_step_3_1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] 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7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ALIGNED_32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 </a:t>
            </a:r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permute_step_3_2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] 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7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ALIGNED_32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 </a:t>
            </a:r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permute_step_3_3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8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] 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7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6A8734-4A4D-4474-99BC-10983C853201}"/>
              </a:ext>
            </a:extLst>
          </p:cNvPr>
          <p:cNvSpPr txBox="1"/>
          <p:nvPr/>
        </p:nvSpPr>
        <p:spPr>
          <a:xfrm>
            <a:off x="3345456" y="2399150"/>
            <a:ext cx="5974538" cy="614402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ru-RU" sz="1400" dirty="0"/>
              <a:t>Составление массива перестановок на примере</a:t>
            </a:r>
            <a:br>
              <a:rPr lang="ru-RU" sz="1400" dirty="0"/>
            </a:br>
            <a:r>
              <a:rPr lang="ru-RU" sz="1400" dirty="0"/>
              <a:t>Шага 4, в коде </a:t>
            </a:r>
            <a:r>
              <a:rPr lang="en-US" sz="1400" dirty="0">
                <a:solidFill>
                  <a:srgbClr val="62B5E5"/>
                </a:solidFill>
                <a:highlight>
                  <a:srgbClr val="1F1F1F"/>
                </a:highlight>
              </a:rPr>
              <a:t>permute_step_3_1</a:t>
            </a:r>
            <a:r>
              <a:rPr lang="ru-RU" sz="1400" dirty="0">
                <a:solidFill>
                  <a:srgbClr val="62B5E5"/>
                </a:solidFill>
                <a:highlight>
                  <a:srgbClr val="1F1F1F"/>
                </a:highlight>
              </a:rPr>
              <a:t> </a:t>
            </a:r>
            <a:r>
              <a:rPr lang="ru-RU" sz="1400" dirty="0"/>
              <a:t>:</a:t>
            </a: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AC09FDF4-1EDA-4796-AAA9-89B372936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9107" y="3471460"/>
            <a:ext cx="6656658" cy="1238448"/>
          </a:xfrm>
          <a:prstGeom prst="rect">
            <a:avLst/>
          </a:prstGeom>
        </p:spPr>
      </p:pic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AA0FAAD9-46ED-4039-AB60-FD7FFDDCFDEA}"/>
              </a:ext>
            </a:extLst>
          </p:cNvPr>
          <p:cNvSpPr/>
          <p:nvPr/>
        </p:nvSpPr>
        <p:spPr>
          <a:xfrm>
            <a:off x="6445825" y="2656610"/>
            <a:ext cx="26981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prstClr val="black"/>
                </a:solidFill>
              </a:rPr>
              <a:t>Шаг 4:[(</a:t>
            </a:r>
            <a:r>
              <a:rPr lang="en-US" sz="1400" dirty="0">
                <a:solidFill>
                  <a:prstClr val="black"/>
                </a:solidFill>
              </a:rPr>
              <a:t>0</a:t>
            </a:r>
            <a:r>
              <a:rPr lang="ru-RU" sz="1400" dirty="0">
                <a:solidFill>
                  <a:prstClr val="black"/>
                </a:solidFill>
              </a:rPr>
              <a:t>,</a:t>
            </a:r>
            <a:r>
              <a:rPr lang="en-US" sz="1400" dirty="0">
                <a:solidFill>
                  <a:prstClr val="black"/>
                </a:solidFill>
              </a:rPr>
              <a:t>7</a:t>
            </a:r>
            <a:r>
              <a:rPr lang="ru-RU" sz="1400" dirty="0">
                <a:solidFill>
                  <a:prstClr val="black"/>
                </a:solidFill>
              </a:rPr>
              <a:t>),(</a:t>
            </a:r>
            <a:r>
              <a:rPr lang="en-US" sz="1400" dirty="0">
                <a:solidFill>
                  <a:prstClr val="black"/>
                </a:solidFill>
              </a:rPr>
              <a:t>1</a:t>
            </a:r>
            <a:r>
              <a:rPr lang="ru-RU" sz="1400" dirty="0">
                <a:solidFill>
                  <a:prstClr val="black"/>
                </a:solidFill>
              </a:rPr>
              <a:t>,</a:t>
            </a:r>
            <a:r>
              <a:rPr lang="en-US" sz="1400" dirty="0">
                <a:solidFill>
                  <a:prstClr val="black"/>
                </a:solidFill>
              </a:rPr>
              <a:t>6</a:t>
            </a:r>
            <a:r>
              <a:rPr lang="ru-RU" sz="1400" dirty="0">
                <a:solidFill>
                  <a:prstClr val="black"/>
                </a:solidFill>
              </a:rPr>
              <a:t>),(</a:t>
            </a:r>
            <a:r>
              <a:rPr lang="en-US" sz="1400" dirty="0">
                <a:solidFill>
                  <a:prstClr val="black"/>
                </a:solidFill>
              </a:rPr>
              <a:t>2</a:t>
            </a:r>
            <a:r>
              <a:rPr lang="ru-RU" sz="1400" dirty="0">
                <a:solidFill>
                  <a:prstClr val="black"/>
                </a:solidFill>
              </a:rPr>
              <a:t>,</a:t>
            </a:r>
            <a:r>
              <a:rPr lang="en-US" sz="1400" dirty="0">
                <a:solidFill>
                  <a:prstClr val="black"/>
                </a:solidFill>
              </a:rPr>
              <a:t>5</a:t>
            </a:r>
            <a:r>
              <a:rPr lang="ru-RU" sz="1400" dirty="0">
                <a:solidFill>
                  <a:prstClr val="black"/>
                </a:solidFill>
              </a:rPr>
              <a:t>),(</a:t>
            </a:r>
            <a:r>
              <a:rPr lang="en-US" sz="1400" dirty="0">
                <a:solidFill>
                  <a:prstClr val="black"/>
                </a:solidFill>
              </a:rPr>
              <a:t>3</a:t>
            </a:r>
            <a:r>
              <a:rPr lang="ru-RU" sz="1400" dirty="0">
                <a:solidFill>
                  <a:prstClr val="black"/>
                </a:solidFill>
              </a:rPr>
              <a:t>,</a:t>
            </a:r>
            <a:r>
              <a:rPr lang="en-US" sz="1400" dirty="0">
                <a:solidFill>
                  <a:prstClr val="black"/>
                </a:solidFill>
              </a:rPr>
              <a:t>4</a:t>
            </a:r>
            <a:r>
              <a:rPr lang="ru-RU" sz="1400" dirty="0">
                <a:solidFill>
                  <a:prstClr val="black"/>
                </a:solidFill>
              </a:rPr>
              <a:t>)]</a:t>
            </a:r>
            <a:endParaRPr lang="ru-RU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763118-A2E2-4F47-B5C7-5D9B98A05E7A}"/>
              </a:ext>
            </a:extLst>
          </p:cNvPr>
          <p:cNvSpPr txBox="1"/>
          <p:nvPr/>
        </p:nvSpPr>
        <p:spPr>
          <a:xfrm>
            <a:off x="3829649" y="965699"/>
            <a:ext cx="3781015" cy="262382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Итоговые массивы перестановок</a:t>
            </a:r>
          </a:p>
        </p:txBody>
      </p:sp>
    </p:spTree>
    <p:extLst>
      <p:ext uri="{BB962C8B-B14F-4D97-AF65-F5344CB8AC3E}">
        <p14:creationId xmlns:p14="http://schemas.microsoft.com/office/powerpoint/2010/main" val="30432632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cs typeface="Arial" panose="020B0604020202020204" pitchFamily="34" charset="0"/>
              </a:rPr>
              <a:t>Векторная сортировка (Маски смешения)</a:t>
            </a:r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B9B858E6-9113-4A38-9E2A-A5C69AB6021E}"/>
              </a:ext>
            </a:extLst>
          </p:cNvPr>
          <p:cNvGrpSpPr/>
          <p:nvPr/>
        </p:nvGrpSpPr>
        <p:grpSpPr>
          <a:xfrm>
            <a:off x="255736" y="1262843"/>
            <a:ext cx="3194342" cy="1037548"/>
            <a:chOff x="255736" y="894532"/>
            <a:chExt cx="3842316" cy="1248015"/>
          </a:xfrm>
        </p:grpSpPr>
        <p:pic>
          <p:nvPicPr>
            <p:cNvPr id="4" name="Рисунок 3">
              <a:extLst>
                <a:ext uri="{FF2B5EF4-FFF2-40B4-BE49-F238E27FC236}">
                  <a16:creationId xmlns:a16="http://schemas.microsoft.com/office/drawing/2014/main" id="{873CE85E-B0C6-4324-AD9E-F4355FDCC2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6637" b="50007"/>
            <a:stretch/>
          </p:blipFill>
          <p:spPr>
            <a:xfrm>
              <a:off x="255736" y="1041424"/>
              <a:ext cx="3842316" cy="1101123"/>
            </a:xfrm>
            <a:prstGeom prst="rect">
              <a:avLst/>
            </a:prstGeom>
          </p:spPr>
        </p:pic>
        <p:sp>
          <p:nvSpPr>
            <p:cNvPr id="3" name="Стрелка: вправо 2">
              <a:extLst>
                <a:ext uri="{FF2B5EF4-FFF2-40B4-BE49-F238E27FC236}">
                  <a16:creationId xmlns:a16="http://schemas.microsoft.com/office/drawing/2014/main" id="{D6331213-327D-4622-A740-80031FE9BB93}"/>
                </a:ext>
              </a:extLst>
            </p:cNvPr>
            <p:cNvSpPr/>
            <p:nvPr/>
          </p:nvSpPr>
          <p:spPr>
            <a:xfrm>
              <a:off x="1420812" y="894532"/>
              <a:ext cx="1350721" cy="146892"/>
            </a:xfrm>
            <a:prstGeom prst="rightArrow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108000" tIns="108000" rIns="36000" bIns="36000" rtlCol="0" anchor="t" anchorCtr="0"/>
            <a:lstStyle/>
            <a:p>
              <a:pPr marL="0" marR="0" indent="0" algn="l" defTabSz="110555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lang="ru-RU" sz="1200" b="1" dirty="0"/>
            </a:p>
          </p:txBody>
        </p:sp>
      </p:grp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174A7F66-5E67-48ED-81F0-B24E1DAC810A}"/>
              </a:ext>
            </a:extLst>
          </p:cNvPr>
          <p:cNvSpPr/>
          <p:nvPr/>
        </p:nvSpPr>
        <p:spPr>
          <a:xfrm>
            <a:off x="132659" y="2538902"/>
            <a:ext cx="2768670" cy="1398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ru-RU" sz="1200" dirty="0"/>
              <a:t>Шаг 1:[(0,</a:t>
            </a:r>
            <a:r>
              <a:rPr lang="en-US" sz="1200" dirty="0"/>
              <a:t>1</a:t>
            </a:r>
            <a:r>
              <a:rPr lang="ru-RU" sz="1200" dirty="0"/>
              <a:t>),(</a:t>
            </a:r>
            <a:r>
              <a:rPr lang="en-US" sz="1200" dirty="0"/>
              <a:t>2</a:t>
            </a:r>
            <a:r>
              <a:rPr lang="ru-RU" sz="1200" dirty="0"/>
              <a:t>,</a:t>
            </a:r>
            <a:r>
              <a:rPr lang="en-US" sz="1200" dirty="0"/>
              <a:t>3</a:t>
            </a:r>
            <a:r>
              <a:rPr lang="ru-RU" sz="1200" dirty="0"/>
              <a:t>),(</a:t>
            </a:r>
            <a:r>
              <a:rPr lang="en-US" sz="1200" dirty="0"/>
              <a:t>4</a:t>
            </a:r>
            <a:r>
              <a:rPr lang="ru-RU" sz="1200" dirty="0"/>
              <a:t>,</a:t>
            </a:r>
            <a:r>
              <a:rPr lang="en-US" sz="1200" dirty="0"/>
              <a:t>5</a:t>
            </a:r>
            <a:r>
              <a:rPr lang="ru-RU" sz="1200" dirty="0"/>
              <a:t>),(</a:t>
            </a:r>
            <a:r>
              <a:rPr lang="en-US" sz="1200" dirty="0"/>
              <a:t>6</a:t>
            </a:r>
            <a:r>
              <a:rPr lang="ru-RU" sz="1200" dirty="0"/>
              <a:t>,7)]</a:t>
            </a:r>
            <a:br>
              <a:rPr lang="ru-RU" sz="1200" dirty="0"/>
            </a:br>
            <a:r>
              <a:rPr lang="ru-RU" sz="1200" dirty="0"/>
              <a:t>Шаг 2:[(0,</a:t>
            </a:r>
            <a:r>
              <a:rPr lang="en-US" sz="1200" dirty="0"/>
              <a:t>3</a:t>
            </a:r>
            <a:r>
              <a:rPr lang="ru-RU" sz="1200" dirty="0"/>
              <a:t>),(1,</a:t>
            </a:r>
            <a:r>
              <a:rPr lang="en-US" sz="1200" dirty="0"/>
              <a:t>2</a:t>
            </a:r>
            <a:r>
              <a:rPr lang="ru-RU" sz="1200" dirty="0"/>
              <a:t>),(</a:t>
            </a:r>
            <a:r>
              <a:rPr lang="en-US" sz="1200" dirty="0"/>
              <a:t>4</a:t>
            </a:r>
            <a:r>
              <a:rPr lang="ru-RU" sz="1200" dirty="0"/>
              <a:t>,</a:t>
            </a:r>
            <a:r>
              <a:rPr lang="en-US" sz="1200" dirty="0"/>
              <a:t>7</a:t>
            </a:r>
            <a:r>
              <a:rPr lang="ru-RU" sz="1200" dirty="0"/>
              <a:t>),(</a:t>
            </a:r>
            <a:r>
              <a:rPr lang="en-US" sz="1200" dirty="0"/>
              <a:t>5</a:t>
            </a:r>
            <a:r>
              <a:rPr lang="ru-RU" sz="1200" dirty="0"/>
              <a:t>,</a:t>
            </a:r>
            <a:r>
              <a:rPr lang="en-US" sz="1200" dirty="0"/>
              <a:t>6</a:t>
            </a:r>
            <a:r>
              <a:rPr lang="ru-RU" sz="1200" dirty="0"/>
              <a:t>)]</a:t>
            </a:r>
            <a:br>
              <a:rPr lang="ru-RU" sz="1200" dirty="0"/>
            </a:br>
            <a:r>
              <a:rPr lang="ru-RU" sz="1200" dirty="0"/>
              <a:t>Шаг 3:[(0,1),(2,3),(4,5),(6,7)]</a:t>
            </a:r>
            <a:br>
              <a:rPr lang="ru-RU" sz="1200" dirty="0"/>
            </a:br>
            <a:r>
              <a:rPr lang="ru-RU" sz="1200" dirty="0"/>
              <a:t>Шаг 4:[(</a:t>
            </a:r>
            <a:r>
              <a:rPr lang="en-US" sz="1200" dirty="0"/>
              <a:t>0</a:t>
            </a:r>
            <a:r>
              <a:rPr lang="ru-RU" sz="1200" dirty="0"/>
              <a:t>,</a:t>
            </a:r>
            <a:r>
              <a:rPr lang="en-US" sz="1200" dirty="0"/>
              <a:t>7</a:t>
            </a:r>
            <a:r>
              <a:rPr lang="ru-RU" sz="1200" dirty="0"/>
              <a:t>),(</a:t>
            </a:r>
            <a:r>
              <a:rPr lang="en-US" sz="1200" dirty="0"/>
              <a:t>1</a:t>
            </a:r>
            <a:r>
              <a:rPr lang="ru-RU" sz="1200" dirty="0"/>
              <a:t>,</a:t>
            </a:r>
            <a:r>
              <a:rPr lang="en-US" sz="1200" dirty="0"/>
              <a:t>6</a:t>
            </a:r>
            <a:r>
              <a:rPr lang="ru-RU" sz="1200" dirty="0"/>
              <a:t>),(</a:t>
            </a:r>
            <a:r>
              <a:rPr lang="en-US" sz="1200" dirty="0"/>
              <a:t>2</a:t>
            </a:r>
            <a:r>
              <a:rPr lang="ru-RU" sz="1200" dirty="0"/>
              <a:t>,</a:t>
            </a:r>
            <a:r>
              <a:rPr lang="en-US" sz="1200" dirty="0"/>
              <a:t>5</a:t>
            </a:r>
            <a:r>
              <a:rPr lang="ru-RU" sz="1200" dirty="0"/>
              <a:t>),(</a:t>
            </a:r>
            <a:r>
              <a:rPr lang="en-US" sz="1200" dirty="0"/>
              <a:t>3</a:t>
            </a:r>
            <a:r>
              <a:rPr lang="ru-RU" sz="1200" dirty="0"/>
              <a:t>,</a:t>
            </a:r>
            <a:r>
              <a:rPr lang="en-US" sz="1200" dirty="0"/>
              <a:t>4</a:t>
            </a:r>
            <a:r>
              <a:rPr lang="ru-RU" sz="1200" dirty="0"/>
              <a:t>)]</a:t>
            </a:r>
            <a:br>
              <a:rPr lang="ru-RU" sz="1200" dirty="0"/>
            </a:br>
            <a:r>
              <a:rPr lang="ru-RU" sz="1200" dirty="0"/>
              <a:t>Шаг 5:[(</a:t>
            </a:r>
            <a:r>
              <a:rPr lang="en-US" sz="1200" dirty="0"/>
              <a:t>0</a:t>
            </a:r>
            <a:r>
              <a:rPr lang="ru-RU" sz="1200" dirty="0"/>
              <a:t>,</a:t>
            </a:r>
            <a:r>
              <a:rPr lang="en-US" sz="1200" dirty="0"/>
              <a:t>2</a:t>
            </a:r>
            <a:r>
              <a:rPr lang="ru-RU" sz="1200" dirty="0"/>
              <a:t>),(</a:t>
            </a:r>
            <a:r>
              <a:rPr lang="en-US" sz="1200" dirty="0"/>
              <a:t>1</a:t>
            </a:r>
            <a:r>
              <a:rPr lang="ru-RU" sz="1200" dirty="0"/>
              <a:t>,</a:t>
            </a:r>
            <a:r>
              <a:rPr lang="en-US" sz="1200" dirty="0"/>
              <a:t>3</a:t>
            </a:r>
            <a:r>
              <a:rPr lang="ru-RU" sz="1200" dirty="0"/>
              <a:t>),(</a:t>
            </a:r>
            <a:r>
              <a:rPr lang="en-US" sz="1200" dirty="0"/>
              <a:t>4</a:t>
            </a:r>
            <a:r>
              <a:rPr lang="ru-RU" sz="1200" dirty="0"/>
              <a:t>,</a:t>
            </a:r>
            <a:r>
              <a:rPr lang="en-US" sz="1200" dirty="0"/>
              <a:t>6</a:t>
            </a:r>
            <a:r>
              <a:rPr lang="ru-RU" sz="1200" dirty="0"/>
              <a:t>),(</a:t>
            </a:r>
            <a:r>
              <a:rPr lang="en-US" sz="1200" dirty="0"/>
              <a:t>5</a:t>
            </a:r>
            <a:r>
              <a:rPr lang="ru-RU" sz="1200" dirty="0"/>
              <a:t>,</a:t>
            </a:r>
            <a:r>
              <a:rPr lang="en-US" sz="1200" dirty="0"/>
              <a:t>7</a:t>
            </a:r>
            <a:r>
              <a:rPr lang="ru-RU" sz="1200" dirty="0"/>
              <a:t>)]</a:t>
            </a:r>
            <a:br>
              <a:rPr lang="ru-RU" sz="1200" dirty="0"/>
            </a:br>
            <a:r>
              <a:rPr lang="ru-RU" sz="1200" dirty="0"/>
              <a:t>Шаг 6:[(0,1),(2,3),(4,5),(6,7)]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DB10EF-69BD-4C09-B8A6-D9B4586E61E2}"/>
              </a:ext>
            </a:extLst>
          </p:cNvPr>
          <p:cNvSpPr txBox="1"/>
          <p:nvPr/>
        </p:nvSpPr>
        <p:spPr>
          <a:xfrm>
            <a:off x="255736" y="965699"/>
            <a:ext cx="3168109" cy="308458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Визуальное представление сети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4810DF-69EB-4DAD-AAF0-44B9687D90B6}"/>
              </a:ext>
            </a:extLst>
          </p:cNvPr>
          <p:cNvSpPr txBox="1"/>
          <p:nvPr/>
        </p:nvSpPr>
        <p:spPr>
          <a:xfrm>
            <a:off x="211047" y="2294222"/>
            <a:ext cx="1903073" cy="308457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200" dirty="0"/>
              <a:t>Схема соединений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6A8734-4A4D-4474-99BC-10983C853201}"/>
              </a:ext>
            </a:extLst>
          </p:cNvPr>
          <p:cNvSpPr txBox="1"/>
          <p:nvPr/>
        </p:nvSpPr>
        <p:spPr>
          <a:xfrm>
            <a:off x="3345456" y="2399150"/>
            <a:ext cx="5974538" cy="614402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ru-RU" sz="1400" dirty="0"/>
              <a:t>Составление маски смешения на примере</a:t>
            </a:r>
            <a:br>
              <a:rPr lang="ru-RU" sz="1400" dirty="0"/>
            </a:br>
            <a:r>
              <a:rPr lang="ru-RU" sz="1400" dirty="0"/>
              <a:t>Шага 4:</a:t>
            </a: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AA0FAAD9-46ED-4039-AB60-FD7FFDDCFDEA}"/>
              </a:ext>
            </a:extLst>
          </p:cNvPr>
          <p:cNvSpPr/>
          <p:nvPr/>
        </p:nvSpPr>
        <p:spPr>
          <a:xfrm>
            <a:off x="4097948" y="2653172"/>
            <a:ext cx="26981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prstClr val="black"/>
                </a:solidFill>
              </a:rPr>
              <a:t>Шаг 4:[(</a:t>
            </a:r>
            <a:r>
              <a:rPr lang="en-US" sz="1400" dirty="0">
                <a:solidFill>
                  <a:prstClr val="black"/>
                </a:solidFill>
              </a:rPr>
              <a:t>0</a:t>
            </a:r>
            <a:r>
              <a:rPr lang="ru-RU" sz="1400" dirty="0">
                <a:solidFill>
                  <a:prstClr val="black"/>
                </a:solidFill>
              </a:rPr>
              <a:t>,</a:t>
            </a:r>
            <a:r>
              <a:rPr lang="en-US" sz="1400" dirty="0">
                <a:solidFill>
                  <a:prstClr val="black"/>
                </a:solidFill>
              </a:rPr>
              <a:t>7</a:t>
            </a:r>
            <a:r>
              <a:rPr lang="ru-RU" sz="1400" dirty="0">
                <a:solidFill>
                  <a:prstClr val="black"/>
                </a:solidFill>
              </a:rPr>
              <a:t>),(</a:t>
            </a:r>
            <a:r>
              <a:rPr lang="en-US" sz="1400" dirty="0">
                <a:solidFill>
                  <a:prstClr val="black"/>
                </a:solidFill>
              </a:rPr>
              <a:t>1</a:t>
            </a:r>
            <a:r>
              <a:rPr lang="ru-RU" sz="1400" dirty="0">
                <a:solidFill>
                  <a:prstClr val="black"/>
                </a:solidFill>
              </a:rPr>
              <a:t>,</a:t>
            </a:r>
            <a:r>
              <a:rPr lang="en-US" sz="1400" dirty="0">
                <a:solidFill>
                  <a:prstClr val="black"/>
                </a:solidFill>
              </a:rPr>
              <a:t>6</a:t>
            </a:r>
            <a:r>
              <a:rPr lang="ru-RU" sz="1400" dirty="0">
                <a:solidFill>
                  <a:prstClr val="black"/>
                </a:solidFill>
              </a:rPr>
              <a:t>),(</a:t>
            </a:r>
            <a:r>
              <a:rPr lang="en-US" sz="1400" dirty="0">
                <a:solidFill>
                  <a:prstClr val="black"/>
                </a:solidFill>
              </a:rPr>
              <a:t>2</a:t>
            </a:r>
            <a:r>
              <a:rPr lang="ru-RU" sz="1400" dirty="0">
                <a:solidFill>
                  <a:prstClr val="black"/>
                </a:solidFill>
              </a:rPr>
              <a:t>,</a:t>
            </a:r>
            <a:r>
              <a:rPr lang="en-US" sz="1400" dirty="0">
                <a:solidFill>
                  <a:prstClr val="black"/>
                </a:solidFill>
              </a:rPr>
              <a:t>5</a:t>
            </a:r>
            <a:r>
              <a:rPr lang="ru-RU" sz="1400" dirty="0">
                <a:solidFill>
                  <a:prstClr val="black"/>
                </a:solidFill>
              </a:rPr>
              <a:t>),(</a:t>
            </a:r>
            <a:r>
              <a:rPr lang="en-US" sz="1400" dirty="0">
                <a:solidFill>
                  <a:prstClr val="black"/>
                </a:solidFill>
              </a:rPr>
              <a:t>3</a:t>
            </a:r>
            <a:r>
              <a:rPr lang="ru-RU" sz="1400" dirty="0">
                <a:solidFill>
                  <a:prstClr val="black"/>
                </a:solidFill>
              </a:rPr>
              <a:t>,</a:t>
            </a:r>
            <a:r>
              <a:rPr lang="en-US" sz="1400" dirty="0">
                <a:solidFill>
                  <a:prstClr val="black"/>
                </a:solidFill>
              </a:rPr>
              <a:t>4</a:t>
            </a:r>
            <a:r>
              <a:rPr lang="ru-RU" sz="1400" dirty="0">
                <a:solidFill>
                  <a:prstClr val="black"/>
                </a:solidFill>
              </a:rPr>
              <a:t>)]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D72DB4-1DD9-4252-8FA6-E832BF6DB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902" y="2851985"/>
            <a:ext cx="5628749" cy="1641119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168525C4-D4C6-4125-A7BF-BADC20A53E28}"/>
              </a:ext>
            </a:extLst>
          </p:cNvPr>
          <p:cNvSpPr/>
          <p:nvPr/>
        </p:nvSpPr>
        <p:spPr>
          <a:xfrm>
            <a:off x="5776219" y="4576607"/>
            <a:ext cx="1451038" cy="369332"/>
          </a:xfrm>
          <a:prstGeom prst="rect">
            <a:avLst/>
          </a:prstGeom>
          <a:solidFill>
            <a:srgbClr val="1F1F1F"/>
          </a:solidFill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B5CEA8"/>
                </a:solidFill>
                <a:latin typeface="Consolas" panose="020B0609020204030204" pitchFamily="49" charset="0"/>
              </a:rPr>
              <a:t>0b11110000</a:t>
            </a:r>
            <a:endParaRPr lang="en-US" sz="1800" dirty="0">
              <a:solidFill>
                <a:srgbClr val="CCCCCC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F059D8-2B56-42B9-974D-33A047CC0386}"/>
              </a:ext>
            </a:extLst>
          </p:cNvPr>
          <p:cNvSpPr txBox="1"/>
          <p:nvPr/>
        </p:nvSpPr>
        <p:spPr>
          <a:xfrm>
            <a:off x="3723975" y="4607385"/>
            <a:ext cx="2052244" cy="398002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Blend_mask_step4 =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7619573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cs typeface="Arial" panose="020B0604020202020204" pitchFamily="34" charset="0"/>
              </a:rPr>
              <a:t>Векторная сортировка (Компаратор</a:t>
            </a:r>
            <a:r>
              <a:rPr lang="en-US" dirty="0">
                <a:cs typeface="Arial" panose="020B0604020202020204" pitchFamily="34" charset="0"/>
              </a:rPr>
              <a:t>)</a:t>
            </a:r>
            <a:endParaRPr lang="ru-RU" dirty="0"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382A19-AF2D-4301-BF0F-B79133524373}"/>
              </a:ext>
            </a:extLst>
          </p:cNvPr>
          <p:cNvSpPr txBox="1"/>
          <p:nvPr/>
        </p:nvSpPr>
        <p:spPr>
          <a:xfrm>
            <a:off x="133717" y="885698"/>
            <a:ext cx="3604673" cy="300452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Код компаратора</a:t>
            </a:r>
            <a:r>
              <a:rPr lang="en-US" sz="1400" dirty="0"/>
              <a:t> </a:t>
            </a:r>
            <a:r>
              <a:rPr lang="ru-RU" sz="1400" dirty="0"/>
              <a:t>для первого шага: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99D232B-0142-4CC0-A4A4-011084DDAECB}"/>
              </a:ext>
            </a:extLst>
          </p:cNvPr>
          <p:cNvSpPr/>
          <p:nvPr/>
        </p:nvSpPr>
        <p:spPr>
          <a:xfrm>
            <a:off x="133719" y="1186150"/>
            <a:ext cx="3556932" cy="317009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perm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DCDCAA"/>
                </a:solidFill>
                <a:latin typeface="Consolas" panose="020B0609020204030204" pitchFamily="49" charset="0"/>
              </a:rPr>
              <a:t>_mm256_load_si256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((</a:t>
            </a:r>
            <a:r>
              <a:rPr lang="en-US" sz="10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permute_step_1_1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ru-RU" sz="1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ru-RU" sz="1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exch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DCDCAA"/>
                </a:solidFill>
                <a:latin typeface="Consolas" panose="020B0609020204030204" pitchFamily="49" charset="0"/>
              </a:rPr>
              <a:t>_mm256_permutevar8x32_epi32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perm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ru-RU" sz="1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ru-RU" sz="1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ru-RU" sz="1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ru-RU" sz="1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vmin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DCDCAA"/>
                </a:solidFill>
                <a:latin typeface="Consolas" panose="020B0609020204030204" pitchFamily="49" charset="0"/>
              </a:rPr>
              <a:t>_mm256_min_epi32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exch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ru-RU" sz="1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vmax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DCDCAA"/>
                </a:solidFill>
                <a:latin typeface="Consolas" panose="020B0609020204030204" pitchFamily="49" charset="0"/>
              </a:rPr>
              <a:t>_mm256_max_epi32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exch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ru-RU" sz="1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ru-RU" sz="1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ru-RU" sz="1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en-US" sz="10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endParaRPr lang="ru-RU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569CD6"/>
                </a:solidFill>
                <a:latin typeface="Consolas" panose="020B0609020204030204" pitchFamily="49" charset="0"/>
              </a:rPr>
              <a:t>_mm256_blend_epi32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vmin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vmax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1000" dirty="0">
                <a:solidFill>
                  <a:srgbClr val="B5CEA8"/>
                </a:solidFill>
                <a:latin typeface="Consolas" panose="020B0609020204030204" pitchFamily="49" charset="0"/>
              </a:rPr>
              <a:t>0b10101010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endParaRPr lang="en-US" sz="10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5A825B-FF83-4488-8FB8-D82F868F4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396" y="885698"/>
            <a:ext cx="3329808" cy="1147853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7AAF46D0-63DB-4F37-98D1-452E70C0F3DD}"/>
              </a:ext>
            </a:extLst>
          </p:cNvPr>
          <p:cNvSpPr/>
          <p:nvPr/>
        </p:nvSpPr>
        <p:spPr>
          <a:xfrm>
            <a:off x="4333299" y="1084387"/>
            <a:ext cx="1330355" cy="246221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ru-RU" sz="1000" dirty="0">
                <a:solidFill>
                  <a:srgbClr val="4EC9B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endParaRPr lang="ru-RU" sz="1000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50C2A0B0-DAD9-426D-A9FA-3C9064D6B9A5}"/>
              </a:ext>
            </a:extLst>
          </p:cNvPr>
          <p:cNvSpPr/>
          <p:nvPr/>
        </p:nvSpPr>
        <p:spPr>
          <a:xfrm>
            <a:off x="4333299" y="1370917"/>
            <a:ext cx="1330355" cy="246221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>
                <a:solidFill>
                  <a:srgbClr val="9CDCFE"/>
                </a:solidFill>
                <a:latin typeface="Consolas" panose="020B0609020204030204" pitchFamily="49" charset="0"/>
              </a:rPr>
              <a:t>perm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endParaRPr lang="ru-RU" sz="10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83C84C0-E982-48D4-A9BA-14BDF00B371F}"/>
              </a:ext>
            </a:extLst>
          </p:cNvPr>
          <p:cNvSpPr/>
          <p:nvPr/>
        </p:nvSpPr>
        <p:spPr>
          <a:xfrm>
            <a:off x="4333299" y="1793726"/>
            <a:ext cx="1330355" cy="246221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exch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endParaRPr lang="ru-RU" sz="1000" dirty="0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268AED89-B07E-4BFF-B168-212075D50B95}"/>
              </a:ext>
            </a:extLst>
          </p:cNvPr>
          <p:cNvSpPr/>
          <p:nvPr/>
        </p:nvSpPr>
        <p:spPr>
          <a:xfrm>
            <a:off x="4333298" y="2212036"/>
            <a:ext cx="1330355" cy="246221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ru-RU" sz="1000" dirty="0">
                <a:solidFill>
                  <a:srgbClr val="4EC9B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endParaRPr lang="ru-RU" sz="1000" dirty="0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D7CDED57-8E2D-493D-818C-E76FEA6AF342}"/>
              </a:ext>
            </a:extLst>
          </p:cNvPr>
          <p:cNvSpPr/>
          <p:nvPr/>
        </p:nvSpPr>
        <p:spPr>
          <a:xfrm>
            <a:off x="4333298" y="2538774"/>
            <a:ext cx="1330355" cy="246221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exch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endParaRPr lang="ru-RU" sz="1000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6FBE001-14EC-4696-BFD0-839B0C21777C}"/>
              </a:ext>
            </a:extLst>
          </p:cNvPr>
          <p:cNvSpPr/>
          <p:nvPr/>
        </p:nvSpPr>
        <p:spPr>
          <a:xfrm>
            <a:off x="4333298" y="2948414"/>
            <a:ext cx="1330355" cy="246221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vmin</a:t>
            </a:r>
            <a:endParaRPr lang="ru-RU" sz="1000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6AEF3EF-BA32-4877-91FB-0EF887DFF28F}"/>
              </a:ext>
            </a:extLst>
          </p:cNvPr>
          <p:cNvSpPr/>
          <p:nvPr/>
        </p:nvSpPr>
        <p:spPr>
          <a:xfrm>
            <a:off x="4333298" y="3280142"/>
            <a:ext cx="1330355" cy="246221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vmax</a:t>
            </a:r>
            <a:r>
              <a:rPr lang="en-US" sz="10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endParaRPr lang="ru-RU" sz="1000" dirty="0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355582E9-4A08-4EF6-8EEB-570342F01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395" y="2033551"/>
            <a:ext cx="3307567" cy="2270100"/>
          </a:xfrm>
          <a:prstGeom prst="rect">
            <a:avLst/>
          </a:prstGeom>
        </p:spPr>
      </p:pic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6EBBB92B-7610-4D58-B0B9-20E257E4023F}"/>
              </a:ext>
            </a:extLst>
          </p:cNvPr>
          <p:cNvSpPr/>
          <p:nvPr/>
        </p:nvSpPr>
        <p:spPr>
          <a:xfrm>
            <a:off x="4333298" y="4059113"/>
            <a:ext cx="1330355" cy="246221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ru-RU" sz="1000" dirty="0">
                <a:solidFill>
                  <a:srgbClr val="4EC9B0"/>
                </a:solidFill>
                <a:latin typeface="Consolas" panose="020B0609020204030204" pitchFamily="49" charset="0"/>
              </a:rPr>
              <a:t> </a:t>
            </a:r>
            <a:r>
              <a:rPr lang="en-US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endParaRPr lang="ru-RU" sz="1000" dirty="0"/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2C81FFBB-8AD8-49CF-A7E8-FE4D7F18DD2C}"/>
              </a:ext>
            </a:extLst>
          </p:cNvPr>
          <p:cNvSpPr/>
          <p:nvPr/>
        </p:nvSpPr>
        <p:spPr>
          <a:xfrm>
            <a:off x="3826525" y="3587618"/>
            <a:ext cx="1837127" cy="215444"/>
          </a:xfrm>
          <a:prstGeom prst="rect">
            <a:avLst/>
          </a:prstGeom>
          <a:solidFill>
            <a:srgbClr val="1F1F1F"/>
          </a:solidFill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Consolas" panose="020B0609020204030204" pitchFamily="49" charset="0"/>
              </a:rPr>
              <a:t>mask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Consolas" panose="020B0609020204030204" pitchFamily="49" charset="0"/>
              </a:rPr>
              <a:t>for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 _mm256_blend_epi32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  <a:endParaRPr lang="ru-RU" sz="800" dirty="0"/>
          </a:p>
        </p:txBody>
      </p: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ADFB7732-2706-4B35-8D2E-93D57D2523F7}"/>
              </a:ext>
            </a:extLst>
          </p:cNvPr>
          <p:cNvCxnSpPr>
            <a:endCxn id="27" idx="1"/>
          </p:cNvCxnSpPr>
          <p:nvPr/>
        </p:nvCxnSpPr>
        <p:spPr>
          <a:xfrm flipV="1">
            <a:off x="2992916" y="3695340"/>
            <a:ext cx="833609" cy="443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0332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cs typeface="Arial" panose="020B0604020202020204" pitchFamily="34" charset="0"/>
              </a:rPr>
              <a:t>Векторная сортировка (основная функция)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382A19-AF2D-4301-BF0F-B79133524373}"/>
              </a:ext>
            </a:extLst>
          </p:cNvPr>
          <p:cNvSpPr txBox="1"/>
          <p:nvPr/>
        </p:nvSpPr>
        <p:spPr>
          <a:xfrm>
            <a:off x="133717" y="885698"/>
            <a:ext cx="3604673" cy="300452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Код векторной части сортировки: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99D232B-0142-4CC0-A4A4-011084DDAECB}"/>
              </a:ext>
            </a:extLst>
          </p:cNvPr>
          <p:cNvSpPr/>
          <p:nvPr/>
        </p:nvSpPr>
        <p:spPr>
          <a:xfrm>
            <a:off x="133717" y="1375218"/>
            <a:ext cx="8559958" cy="3440851"/>
          </a:xfrm>
          <a:prstGeom prst="rect">
            <a:avLst/>
          </a:prstGeom>
          <a:solidFill>
            <a:schemeClr val="tx1"/>
          </a:solidFill>
        </p:spPr>
        <p:txBody>
          <a:bodyPr wrap="square" numCol="2">
            <a:spAutoFit/>
          </a:bodyPr>
          <a:lstStyle/>
          <a:p>
            <a:r>
              <a:rPr lang="ru-RU" sz="800" dirty="0">
                <a:solidFill>
                  <a:srgbClr val="6A9955"/>
                </a:solidFill>
                <a:latin typeface="Consolas" panose="020B0609020204030204" pitchFamily="49" charset="0"/>
              </a:rPr>
              <a:t>// Функция для сортировки блоков по 8 элементов с использованием </a:t>
            </a:r>
            <a:r>
              <a:rPr lang="ru-RU" sz="800" dirty="0" err="1">
                <a:solidFill>
                  <a:srgbClr val="6A9955"/>
                </a:solidFill>
                <a:latin typeface="Consolas" panose="020B0609020204030204" pitchFamily="49" charset="0"/>
              </a:rPr>
              <a:t>битонической</a:t>
            </a:r>
            <a:r>
              <a:rPr lang="ru-RU" sz="800" dirty="0">
                <a:solidFill>
                  <a:srgbClr val="6A9955"/>
                </a:solidFill>
                <a:latin typeface="Consolas" panose="020B0609020204030204" pitchFamily="49" charset="0"/>
              </a:rPr>
              <a:t> сортировки</a:t>
            </a:r>
            <a:endParaRPr lang="ru-RU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bitonic_sort_8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ru-RU" sz="800" dirty="0">
                <a:solidFill>
                  <a:srgbClr val="6A9955"/>
                </a:solidFill>
                <a:latin typeface="Consolas" panose="020B0609020204030204" pitchFamily="49" charset="0"/>
              </a:rPr>
              <a:t>Используем выровненные команды для загрузки данных</a:t>
            </a:r>
            <a:endParaRPr lang="ru-RU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ru-RU" sz="800" dirty="0">
                <a:solidFill>
                  <a:srgbClr val="4EC9B0"/>
                </a:solidFill>
                <a:latin typeface="Consolas" panose="020B0609020204030204" pitchFamily="49" charset="0"/>
              </a:rPr>
              <a:t>__</a:t>
            </a:r>
            <a:r>
              <a:rPr lang="en-US" sz="800" dirty="0">
                <a:solidFill>
                  <a:srgbClr val="4EC9B0"/>
                </a:solidFill>
                <a:latin typeface="Consolas" panose="020B0609020204030204" pitchFamily="49" charset="0"/>
              </a:rPr>
              <a:t>m256i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_mm256_load_si256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((</a:t>
            </a:r>
            <a:r>
              <a:rPr lang="en-US" sz="8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r>
              <a:rPr lang="en-US" sz="800" dirty="0">
                <a:solidFill>
                  <a:srgbClr val="6A9955"/>
                </a:solidFill>
                <a:latin typeface="Consolas" panose="020B0609020204030204" pitchFamily="49" charset="0"/>
              </a:rPr>
              <a:t> // </a:t>
            </a:r>
            <a:r>
              <a:rPr lang="ru-RU" sz="800" dirty="0">
                <a:solidFill>
                  <a:srgbClr val="6A9955"/>
                </a:solidFill>
                <a:latin typeface="Consolas" panose="020B0609020204030204" pitchFamily="49" charset="0"/>
              </a:rPr>
              <a:t>Выравненная загрузка</a:t>
            </a:r>
            <a:endParaRPr lang="ru-RU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ru-RU" sz="8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ru-RU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ru-RU" sz="800" dirty="0">
                <a:solidFill>
                  <a:srgbClr val="6A9955"/>
                </a:solidFill>
                <a:latin typeface="Consolas" panose="020B0609020204030204" pitchFamily="49" charset="0"/>
              </a:rPr>
              <a:t>// Шаг 1: перестановка и минимизация/максимизация</a:t>
            </a:r>
            <a:endParaRPr lang="ru-RU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ru-RU" sz="800" dirty="0">
                <a:solidFill>
                  <a:srgbClr val="4EC9B0"/>
                </a:solidFill>
                <a:latin typeface="Consolas" panose="020B0609020204030204" pitchFamily="49" charset="0"/>
              </a:rPr>
              <a:t>__</a:t>
            </a:r>
            <a:r>
              <a:rPr lang="en-US" sz="800" dirty="0">
                <a:solidFill>
                  <a:srgbClr val="4EC9B0"/>
                </a:solidFill>
                <a:latin typeface="Consolas" panose="020B0609020204030204" pitchFamily="49" charset="0"/>
              </a:rPr>
              <a:t>m256i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perm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_mm256_load_si256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((</a:t>
            </a:r>
            <a:r>
              <a:rPr lang="en-US" sz="8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9CDCFE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permute_step_1_1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exch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_mm256_permutevar8x32_epi32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perm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vmin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_mm256_min_epi32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exch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vmax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_mm256_max_epi32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exch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_mm256_blend_epi32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vmin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vmax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B5CEA8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0b10101010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ru-RU" sz="800" dirty="0">
                <a:solidFill>
                  <a:srgbClr val="6A9955"/>
                </a:solidFill>
                <a:latin typeface="Consolas" panose="020B0609020204030204" pitchFamily="49" charset="0"/>
              </a:rPr>
              <a:t>Шаг 2</a:t>
            </a:r>
            <a:endParaRPr lang="ru-RU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perm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_mm256_load_si256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((</a:t>
            </a:r>
            <a:r>
              <a:rPr lang="en-US" sz="8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9CDCFE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permute_step_2_1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exch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_mm256_permutevar8x32_epi32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perm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vmin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_mm256_min_epi32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exch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vmax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_mm256_max_epi32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exch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_mm256_blend_epi32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vmin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vmax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B5CEA8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0b11001100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perm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_mm256_load_si256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((</a:t>
            </a:r>
            <a:r>
              <a:rPr lang="en-US" sz="8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9CDCFE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permute_step_2_2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exch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_mm256_permutevar8x32_epi32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perm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vmin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_mm256_min_epi32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exch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vmax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_mm256_max_epi32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exch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_mm256_blend_epi32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vmin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vmax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B5CEA8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0b10101010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ru-RU" sz="800" dirty="0">
                <a:solidFill>
                  <a:srgbClr val="6A9955"/>
                </a:solidFill>
                <a:latin typeface="Consolas" panose="020B0609020204030204" pitchFamily="49" charset="0"/>
              </a:rPr>
              <a:t>Шаг 3</a:t>
            </a:r>
            <a:endParaRPr lang="ru-RU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perm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_mm256_load_si256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((</a:t>
            </a:r>
            <a:r>
              <a:rPr lang="en-US" sz="8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9CDCFE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permute_step_3_1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exch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_mm256_permutevar8x32_epi32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perm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vmin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_mm256_min_epi32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exch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vmax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_mm256_max_epi32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exch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_mm256_blend_epi32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vmin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vmax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B5CEA8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0b11110000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perm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_mm256_load_si256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((</a:t>
            </a:r>
            <a:r>
              <a:rPr lang="en-US" sz="8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9CDCFE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permute_step_3_2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exch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_mm256_permutevar8x32_epi32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perm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vmin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_mm256_min_epi32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exch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vmax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_mm256_max_epi32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exch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_mm256_blend_epi32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vmin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vmax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B5CEA8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0b11001100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perm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_mm256_load_si256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((</a:t>
            </a:r>
            <a:r>
              <a:rPr lang="en-US" sz="8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9CDCFE"/>
                </a:solidFill>
                <a:highlight>
                  <a:srgbClr val="800000"/>
                </a:highlight>
                <a:latin typeface="Consolas" panose="020B0609020204030204" pitchFamily="49" charset="0"/>
              </a:rPr>
              <a:t>permute_step_3_3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exch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_mm256_permutevar8x32_epi32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perm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vmin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_mm256_min_epi32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exch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vmax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_mm256_max_epi32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exch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800" dirty="0">
                <a:solidFill>
                  <a:srgbClr val="569CD6"/>
                </a:solidFill>
                <a:latin typeface="Consolas" panose="020B0609020204030204" pitchFamily="49" charset="0"/>
              </a:rPr>
              <a:t>_mm256_blend_epi32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vmin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vmax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>
                <a:solidFill>
                  <a:srgbClr val="B5CEA8"/>
                </a:solidFill>
                <a:highlight>
                  <a:srgbClr val="0000FF"/>
                </a:highlight>
                <a:latin typeface="Consolas" panose="020B0609020204030204" pitchFamily="49" charset="0"/>
              </a:rPr>
              <a:t>0b10101010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ru-RU" sz="800" dirty="0">
                <a:solidFill>
                  <a:srgbClr val="6A9955"/>
                </a:solidFill>
                <a:latin typeface="Consolas" panose="020B0609020204030204" pitchFamily="49" charset="0"/>
              </a:rPr>
              <a:t>Сохранение отсортированных данных</a:t>
            </a:r>
            <a:endParaRPr lang="ru-RU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ru-RU" sz="800" dirty="0">
                <a:solidFill>
                  <a:srgbClr val="DCDCAA"/>
                </a:solidFill>
                <a:latin typeface="Consolas" panose="020B0609020204030204" pitchFamily="49" charset="0"/>
              </a:rPr>
              <a:t>_</a:t>
            </a:r>
            <a:r>
              <a:rPr lang="en-US" sz="800" dirty="0">
                <a:solidFill>
                  <a:srgbClr val="DCDCAA"/>
                </a:solidFill>
                <a:latin typeface="Consolas" panose="020B0609020204030204" pitchFamily="49" charset="0"/>
              </a:rPr>
              <a:t>mm256_store_si256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((</a:t>
            </a:r>
            <a:r>
              <a:rPr lang="en-US" sz="800" dirty="0">
                <a:solidFill>
                  <a:srgbClr val="4EC9B0"/>
                </a:solidFill>
                <a:latin typeface="Consolas" panose="020B0609020204030204" pitchFamily="49" charset="0"/>
              </a:rPr>
              <a:t>__m256i</a:t>
            </a:r>
            <a:r>
              <a:rPr lang="en-US" sz="8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r>
              <a:rPr lang="en-US" sz="800" dirty="0">
                <a:solidFill>
                  <a:srgbClr val="9CDCFE"/>
                </a:solidFill>
                <a:latin typeface="Consolas" panose="020B0609020204030204" pitchFamily="49" charset="0"/>
              </a:rPr>
              <a:t>data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data_vec</a:t>
            </a:r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8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3889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02985A-F60B-49C6-8B19-7C359A959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производительности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61CAF3C-2681-4215-8150-41B19C31F1AF}"/>
              </a:ext>
            </a:extLst>
          </p:cNvPr>
          <p:cNvSpPr/>
          <p:nvPr/>
        </p:nvSpPr>
        <p:spPr>
          <a:xfrm>
            <a:off x="1911302" y="1303556"/>
            <a:ext cx="5321395" cy="2031325"/>
          </a:xfrm>
          <a:prstGeom prst="rect">
            <a:avLst/>
          </a:prstGeom>
          <a:solidFill>
            <a:srgbClr val="1F1F1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62B5E5"/>
                </a:solidFill>
                <a:latin typeface="Consolas" panose="020B0609020204030204" pitchFamily="49" charset="0"/>
              </a:rPr>
              <a:t>$</a:t>
            </a:r>
            <a:r>
              <a:rPr lang="en-US" sz="105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Consolas" panose="020B0609020204030204" pitchFamily="49" charset="0"/>
              </a:rPr>
              <a:t>gcc</a:t>
            </a:r>
            <a:r>
              <a:rPr lang="en-US" sz="105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569CD6"/>
                </a:solidFill>
                <a:latin typeface="Consolas" panose="020B0609020204030204" pitchFamily="49" charset="0"/>
              </a:rPr>
              <a:t>-O2</a:t>
            </a:r>
            <a:r>
              <a:rPr lang="en-US" sz="105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569CD6"/>
                </a:solidFill>
                <a:latin typeface="Consolas" panose="020B0609020204030204" pitchFamily="49" charset="0"/>
              </a:rPr>
              <a:t>-march=native</a:t>
            </a:r>
            <a:r>
              <a:rPr lang="en-US" sz="105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569CD6"/>
                </a:solidFill>
                <a:latin typeface="Consolas" panose="020B0609020204030204" pitchFamily="49" charset="0"/>
              </a:rPr>
              <a:t>-o</a:t>
            </a:r>
            <a:r>
              <a:rPr lang="en-US" sz="105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rgbClr val="00B050"/>
                </a:solidFill>
                <a:latin typeface="Consolas" panose="020B0609020204030204" pitchFamily="49" charset="0"/>
              </a:rPr>
              <a:t>net_sort</a:t>
            </a:r>
            <a:r>
              <a:rPr lang="en-US" sz="105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62B5E5"/>
                </a:solidFill>
                <a:latin typeface="Consolas" panose="020B0609020204030204" pitchFamily="49" charset="0"/>
              </a:rPr>
              <a:t>05_net_sort_bench.c </a:t>
            </a:r>
          </a:p>
          <a:p>
            <a:r>
              <a:rPr lang="en-US" sz="1050" dirty="0">
                <a:solidFill>
                  <a:srgbClr val="62B5E5"/>
                </a:solidFill>
                <a:latin typeface="Consolas" panose="020B0609020204030204" pitchFamily="49" charset="0"/>
              </a:rPr>
              <a:t>$</a:t>
            </a:r>
            <a:r>
              <a:rPr lang="en-US" sz="105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chemeClr val="bg1"/>
                </a:solidFill>
                <a:latin typeface="Consolas" panose="020B0609020204030204" pitchFamily="49" charset="0"/>
              </a:rPr>
              <a:t>./</a:t>
            </a:r>
            <a:r>
              <a:rPr lang="en-US" sz="1050" dirty="0" err="1">
                <a:solidFill>
                  <a:srgbClr val="00B050"/>
                </a:solidFill>
                <a:latin typeface="Consolas" panose="020B0609020204030204" pitchFamily="49" charset="0"/>
              </a:rPr>
              <a:t>net_sort</a:t>
            </a:r>
            <a:endParaRPr lang="en-US" sz="105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DCDCAA"/>
                </a:solidFill>
                <a:latin typeface="Consolas" panose="020B0609020204030204" pitchFamily="49" charset="0"/>
              </a:rPr>
              <a:t>Measuring</a:t>
            </a:r>
            <a:r>
              <a:rPr lang="en-US" sz="105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B5CEA8"/>
                </a:solidFill>
                <a:latin typeface="Consolas" panose="020B0609020204030204" pitchFamily="49" charset="0"/>
              </a:rPr>
              <a:t>1000000</a:t>
            </a:r>
            <a:r>
              <a:rPr lang="en-US" sz="105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CE9178"/>
                </a:solidFill>
                <a:latin typeface="Consolas" panose="020B0609020204030204" pitchFamily="49" charset="0"/>
              </a:rPr>
              <a:t>reps</a:t>
            </a:r>
            <a:r>
              <a:rPr lang="en-US" sz="105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CE9178"/>
                </a:solidFill>
                <a:latin typeface="Consolas" panose="020B0609020204030204" pitchFamily="49" charset="0"/>
              </a:rPr>
              <a:t>of</a:t>
            </a:r>
            <a:r>
              <a:rPr lang="en-US" sz="105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CE9178"/>
                </a:solidFill>
                <a:latin typeface="Consolas" panose="020B0609020204030204" pitchFamily="49" charset="0"/>
              </a:rPr>
              <a:t>finds</a:t>
            </a:r>
            <a:r>
              <a:rPr lang="en-US" sz="105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CE9178"/>
                </a:solidFill>
                <a:latin typeface="Consolas" panose="020B0609020204030204" pitchFamily="49" charset="0"/>
              </a:rPr>
              <a:t>in</a:t>
            </a:r>
            <a:r>
              <a:rPr lang="en-US" sz="105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62B5E5"/>
                </a:solidFill>
                <a:latin typeface="Consolas" panose="020B0609020204030204" pitchFamily="49" charset="0"/>
              </a:rPr>
              <a:t>8</a:t>
            </a:r>
            <a:r>
              <a:rPr lang="en-US" sz="1050" dirty="0">
                <a:solidFill>
                  <a:srgbClr val="CE9178"/>
                </a:solidFill>
                <a:latin typeface="Consolas" panose="020B0609020204030204" pitchFamily="49" charset="0"/>
              </a:rPr>
              <a:t>-sized</a:t>
            </a:r>
            <a:r>
              <a:rPr lang="en-US" sz="105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CE9178"/>
                </a:solidFill>
                <a:latin typeface="Consolas" panose="020B0609020204030204" pitchFamily="49" charset="0"/>
              </a:rPr>
              <a:t>array</a:t>
            </a:r>
            <a:endParaRPr lang="en-US" sz="105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050" dirty="0" err="1">
                <a:solidFill>
                  <a:srgbClr val="DCDCAA"/>
                </a:solidFill>
                <a:latin typeface="Consolas" panose="020B0609020204030204" pitchFamily="49" charset="0"/>
              </a:rPr>
              <a:t>tacts</a:t>
            </a:r>
            <a:r>
              <a:rPr lang="en-US" sz="1050" dirty="0">
                <a:solidFill>
                  <a:srgbClr val="DCDCAA"/>
                </a:solidFill>
                <a:latin typeface="Consolas" panose="020B0609020204030204" pitchFamily="49" charset="0"/>
              </a:rPr>
              <a:t>:</a:t>
            </a:r>
            <a:r>
              <a:rPr lang="en-US" sz="105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FF00"/>
                </a:solidFill>
                <a:latin typeface="Consolas" panose="020B0609020204030204" pitchFamily="49" charset="0"/>
              </a:rPr>
              <a:t>152</a:t>
            </a:r>
          </a:p>
          <a:p>
            <a:r>
              <a:rPr lang="en-US" sz="1050" dirty="0">
                <a:solidFill>
                  <a:srgbClr val="DCDCAA"/>
                </a:solidFill>
                <a:latin typeface="Consolas" panose="020B0609020204030204" pitchFamily="49" charset="0"/>
              </a:rPr>
              <a:t>Measured</a:t>
            </a:r>
            <a:r>
              <a:rPr lang="en-US" sz="1050" dirty="0">
                <a:solidFill>
                  <a:srgbClr val="CCCCCC"/>
                </a:solidFill>
                <a:latin typeface="Consolas" panose="020B0609020204030204" pitchFamily="49" charset="0"/>
              </a:rPr>
              <a:t> (SISD): 0.204396 seconds</a:t>
            </a:r>
          </a:p>
          <a:p>
            <a:br>
              <a:rPr lang="en-US" sz="105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rgbClr val="DCDCAA"/>
                </a:solidFill>
                <a:latin typeface="Consolas" panose="020B0609020204030204" pitchFamily="49" charset="0"/>
              </a:rPr>
              <a:t>SISD</a:t>
            </a:r>
            <a:r>
              <a:rPr lang="en-US" sz="105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CE9178"/>
                </a:solidFill>
                <a:latin typeface="Consolas" panose="020B0609020204030204" pitchFamily="49" charset="0"/>
              </a:rPr>
              <a:t>SORTED.</a:t>
            </a:r>
            <a:endParaRPr lang="en-US" sz="105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050" dirty="0" err="1">
                <a:solidFill>
                  <a:srgbClr val="DCDCAA"/>
                </a:solidFill>
                <a:latin typeface="Consolas" panose="020B0609020204030204" pitchFamily="49" charset="0"/>
              </a:rPr>
              <a:t>tacts</a:t>
            </a:r>
            <a:r>
              <a:rPr lang="en-US" sz="1050" dirty="0">
                <a:solidFill>
                  <a:srgbClr val="DCDCAA"/>
                </a:solidFill>
                <a:latin typeface="Consolas" panose="020B0609020204030204" pitchFamily="49" charset="0"/>
              </a:rPr>
              <a:t>:</a:t>
            </a:r>
            <a:r>
              <a:rPr lang="en-US" sz="105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FFFF00"/>
                </a:solidFill>
                <a:latin typeface="Consolas" panose="020B0609020204030204" pitchFamily="49" charset="0"/>
              </a:rPr>
              <a:t>15</a:t>
            </a:r>
          </a:p>
          <a:p>
            <a:r>
              <a:rPr lang="en-US" sz="1050" dirty="0">
                <a:solidFill>
                  <a:srgbClr val="DCDCAA"/>
                </a:solidFill>
                <a:latin typeface="Consolas" panose="020B0609020204030204" pitchFamily="49" charset="0"/>
              </a:rPr>
              <a:t>Measured</a:t>
            </a:r>
            <a:r>
              <a:rPr lang="en-US" sz="1050" dirty="0">
                <a:solidFill>
                  <a:srgbClr val="CCCCCC"/>
                </a:solidFill>
                <a:latin typeface="Consolas" panose="020B0609020204030204" pitchFamily="49" charset="0"/>
              </a:rPr>
              <a:t> (SIMD): 0.138900 seconds</a:t>
            </a:r>
          </a:p>
          <a:p>
            <a:br>
              <a:rPr lang="en-US" sz="105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1050" dirty="0">
                <a:solidFill>
                  <a:srgbClr val="DCDCAA"/>
                </a:solidFill>
                <a:latin typeface="Consolas" panose="020B0609020204030204" pitchFamily="49" charset="0"/>
              </a:rPr>
              <a:t>SIMD</a:t>
            </a:r>
            <a:r>
              <a:rPr lang="en-US" sz="105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CE9178"/>
                </a:solidFill>
                <a:latin typeface="Consolas" panose="020B0609020204030204" pitchFamily="49" charset="0"/>
              </a:rPr>
              <a:t>SORTED.</a:t>
            </a:r>
            <a:endParaRPr lang="en-US" sz="105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DCDCAA"/>
                </a:solidFill>
                <a:latin typeface="Consolas" panose="020B0609020204030204" pitchFamily="49" charset="0"/>
              </a:rPr>
              <a:t>SIMD</a:t>
            </a:r>
            <a:r>
              <a:rPr lang="en-US" sz="105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CE9178"/>
                </a:solidFill>
                <a:latin typeface="Consolas" panose="020B0609020204030204" pitchFamily="49" charset="0"/>
              </a:rPr>
              <a:t>speedup</a:t>
            </a:r>
            <a:r>
              <a:rPr lang="en-US" sz="105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CE9178"/>
                </a:solidFill>
                <a:latin typeface="Consolas" panose="020B0609020204030204" pitchFamily="49" charset="0"/>
              </a:rPr>
              <a:t>against</a:t>
            </a:r>
            <a:r>
              <a:rPr lang="en-US" sz="105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CE9178"/>
                </a:solidFill>
                <a:latin typeface="Consolas" panose="020B0609020204030204" pitchFamily="49" charset="0"/>
              </a:rPr>
              <a:t>SISD</a:t>
            </a:r>
            <a:r>
              <a:rPr lang="en-US" sz="105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CE9178"/>
                </a:solidFill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B5CEA8"/>
                </a:solidFill>
                <a:latin typeface="Consolas" panose="020B0609020204030204" pitchFamily="49" charset="0"/>
              </a:rPr>
              <a:t>1.47</a:t>
            </a:r>
            <a:r>
              <a:rPr lang="en-US" sz="105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875377-BD91-483F-9450-C765DB826DAE}"/>
              </a:ext>
            </a:extLst>
          </p:cNvPr>
          <p:cNvSpPr txBox="1"/>
          <p:nvPr/>
        </p:nvSpPr>
        <p:spPr>
          <a:xfrm>
            <a:off x="1340662" y="3815729"/>
            <a:ext cx="6816749" cy="460638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Здесь мы можем наблюдать неточность таймера на коротких замерах и я бы больше верил процессорному счётчику, согласно которому ускорение примерно</a:t>
            </a:r>
            <a:r>
              <a:rPr lang="en-US" sz="1400" dirty="0"/>
              <a:t> </a:t>
            </a:r>
            <a:r>
              <a:rPr lang="ru-RU" sz="1400" dirty="0"/>
              <a:t>в 10 раз.</a:t>
            </a:r>
          </a:p>
        </p:txBody>
      </p:sp>
    </p:spTree>
    <p:extLst>
      <p:ext uri="{BB962C8B-B14F-4D97-AF65-F5344CB8AC3E}">
        <p14:creationId xmlns:p14="http://schemas.microsoft.com/office/powerpoint/2010/main" val="35149523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02985A-F60B-49C6-8B19-7C359A959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Сравнение производительности (дополнительный пример)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661CAF3C-2681-4215-8150-41B19C31F1AF}"/>
              </a:ext>
            </a:extLst>
          </p:cNvPr>
          <p:cNvSpPr/>
          <p:nvPr/>
        </p:nvSpPr>
        <p:spPr>
          <a:xfrm>
            <a:off x="1400819" y="1203866"/>
            <a:ext cx="6342362" cy="3231654"/>
          </a:xfrm>
          <a:prstGeom prst="rect">
            <a:avLst/>
          </a:prstGeom>
          <a:solidFill>
            <a:srgbClr val="1F1F1F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62B5E5"/>
                </a:solidFill>
                <a:latin typeface="Consolas" panose="020B0609020204030204" pitchFamily="49" charset="0"/>
              </a:rPr>
              <a:t>$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gcc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-O2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-march=native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569CD6"/>
                </a:solidFill>
                <a:latin typeface="Consolas" panose="020B0609020204030204" pitchFamily="49" charset="0"/>
              </a:rPr>
              <a:t>-o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B050"/>
                </a:solidFill>
                <a:latin typeface="Consolas" panose="020B0609020204030204" pitchFamily="49" charset="0"/>
              </a:rPr>
              <a:t>net_sort_adv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62B5E5"/>
                </a:solidFill>
                <a:latin typeface="Consolas" panose="020B0609020204030204" pitchFamily="49" charset="0"/>
              </a:rPr>
              <a:t>06_net_sort_bench_advanced.c </a:t>
            </a:r>
          </a:p>
          <a:p>
            <a:r>
              <a:rPr lang="en-US" sz="1200" dirty="0">
                <a:solidFill>
                  <a:srgbClr val="62B5E5"/>
                </a:solidFill>
                <a:latin typeface="Consolas" panose="020B0609020204030204" pitchFamily="49" charset="0"/>
              </a:rPr>
              <a:t>$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./</a:t>
            </a:r>
            <a:r>
              <a:rPr lang="en-US" sz="1200" dirty="0" err="1">
                <a:solidFill>
                  <a:srgbClr val="00B050"/>
                </a:solidFill>
                <a:latin typeface="Consolas" panose="020B0609020204030204" pitchFamily="49" charset="0"/>
              </a:rPr>
              <a:t>net_sort_adv</a:t>
            </a:r>
            <a:endParaRPr lang="en-US" sz="12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Measuring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10000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reps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of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finds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in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62B5E5"/>
                </a:solidFill>
                <a:latin typeface="Consolas" panose="020B0609020204030204" pitchFamily="49" charset="0"/>
              </a:rPr>
              <a:t>4096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-sized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array</a:t>
            </a:r>
            <a:endParaRPr lang="en-US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tacts</a:t>
            </a:r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: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430216</a:t>
            </a:r>
            <a:endParaRPr lang="en-US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Measured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(SISD): 2.037263 seconds</a:t>
            </a:r>
          </a:p>
          <a:p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SISD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SORTED.</a:t>
            </a:r>
            <a:endParaRPr lang="en-US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tacts</a:t>
            </a:r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: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361005</a:t>
            </a:r>
            <a:endParaRPr lang="en-US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Measured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(</a:t>
            </a:r>
            <a:r>
              <a:rPr lang="en-US" sz="1200" dirty="0" err="1">
                <a:solidFill>
                  <a:srgbClr val="CCCCCC"/>
                </a:solidFill>
                <a:latin typeface="Consolas" panose="020B0609020204030204" pitchFamily="49" charset="0"/>
              </a:rPr>
              <a:t>SISD_quicksort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): 1.709801 seconds</a:t>
            </a:r>
          </a:p>
          <a:p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SISD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QUICK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SORTED.</a:t>
            </a:r>
            <a:endParaRPr lang="en-US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tacts</a:t>
            </a:r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: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302280</a:t>
            </a:r>
            <a:endParaRPr lang="en-US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Measured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(SIMD): 1.431510 seconds</a:t>
            </a:r>
          </a:p>
          <a:p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SIMD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SORTED.</a:t>
            </a:r>
            <a:endParaRPr lang="en-US" sz="12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b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SIMD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speedup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against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SISD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1.42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200" dirty="0">
                <a:solidFill>
                  <a:srgbClr val="DCDCAA"/>
                </a:solidFill>
                <a:latin typeface="Consolas" panose="020B0609020204030204" pitchFamily="49" charset="0"/>
              </a:rPr>
              <a:t>SIMD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speedup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against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QUICKSORT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SISD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CE9178"/>
                </a:solidFill>
                <a:latin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B5CEA8"/>
                </a:solidFill>
                <a:latin typeface="Consolas" panose="020B0609020204030204" pitchFamily="49" charset="0"/>
              </a:rPr>
              <a:t>1.19</a:t>
            </a:r>
            <a:r>
              <a:rPr lang="en-US" sz="12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4758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Цели и путевая карта выступления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748A8F-9348-447F-87E7-990939315AA7}"/>
              </a:ext>
            </a:extLst>
          </p:cNvPr>
          <p:cNvSpPr txBox="1"/>
          <p:nvPr/>
        </p:nvSpPr>
        <p:spPr>
          <a:xfrm>
            <a:off x="2175872" y="1458785"/>
            <a:ext cx="4792256" cy="2880026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285750" marR="0" indent="-28575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ru-RU" sz="1400" dirty="0"/>
              <a:t>Краткий экскурс в </a:t>
            </a:r>
            <a:r>
              <a:rPr lang="en-US" sz="1400" dirty="0"/>
              <a:t>SIMD</a:t>
            </a:r>
          </a:p>
          <a:p>
            <a:pPr marL="285750" marR="0" indent="-28575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ru-RU" sz="1400" dirty="0"/>
              <a:t>Преимущества и ограничения </a:t>
            </a:r>
            <a:r>
              <a:rPr lang="en-US" sz="1400" dirty="0"/>
              <a:t>SIMD</a:t>
            </a:r>
          </a:p>
          <a:p>
            <a:pPr marL="285750" marR="0" indent="-28575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ru-RU" sz="1400" dirty="0"/>
              <a:t>Знакомство с </a:t>
            </a:r>
            <a:r>
              <a:rPr lang="en-US" sz="1400" dirty="0"/>
              <a:t>SIMD</a:t>
            </a:r>
            <a:r>
              <a:rPr lang="ru-RU" sz="1400" dirty="0"/>
              <a:t> интринсиками</a:t>
            </a:r>
          </a:p>
          <a:p>
            <a:pPr marL="285750" marR="0" indent="-28575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ru-RU" sz="1400" dirty="0"/>
              <a:t>Разбор примеров, как применять </a:t>
            </a:r>
            <a:r>
              <a:rPr lang="en-US" sz="1400" dirty="0"/>
              <a:t>SIMD</a:t>
            </a:r>
            <a:endParaRPr lang="ru-RU" sz="1400" dirty="0"/>
          </a:p>
          <a:p>
            <a:pPr marL="285750" marR="0" indent="-28575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ru-RU" sz="1400" dirty="0"/>
              <a:t>Подводные камни</a:t>
            </a:r>
          </a:p>
          <a:p>
            <a:pPr marL="285750" marR="0" indent="-28575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ru-RU" sz="1400" dirty="0"/>
              <a:t>Использование </a:t>
            </a:r>
            <a:r>
              <a:rPr lang="en-US" sz="1400" dirty="0"/>
              <a:t>SIMD </a:t>
            </a:r>
            <a:r>
              <a:rPr lang="ru-RU" sz="1400" dirty="0"/>
              <a:t>в </a:t>
            </a:r>
            <a:r>
              <a:rPr lang="en-US" sz="1400" dirty="0"/>
              <a:t>PostgreSQL</a:t>
            </a:r>
          </a:p>
          <a:p>
            <a:pPr marL="285750" marR="0" indent="-28575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ru-RU" sz="1400" dirty="0"/>
              <a:t>Перспективные направления для оптимизации</a:t>
            </a:r>
          </a:p>
          <a:p>
            <a:pPr marL="285750" marR="0" indent="-28575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sz="1400" dirty="0"/>
              <a:t>Q&amp;A</a:t>
            </a:r>
            <a:r>
              <a:rPr lang="ru-RU" sz="1400" dirty="0"/>
              <a:t> секция</a:t>
            </a:r>
            <a:br>
              <a:rPr lang="ru-RU" sz="1400" dirty="0"/>
            </a:br>
            <a:endParaRPr lang="ru-RU" sz="14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Два мира.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651FBC-5D72-47B7-A19F-31D8CE756E70}"/>
              </a:ext>
            </a:extLst>
          </p:cNvPr>
          <p:cNvSpPr txBox="1"/>
          <p:nvPr/>
        </p:nvSpPr>
        <p:spPr>
          <a:xfrm>
            <a:off x="280327" y="1137994"/>
            <a:ext cx="8349740" cy="3640914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lang="ru-RU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D6445F-CC45-4ED9-A85F-61618BDA1611}"/>
              </a:ext>
            </a:extLst>
          </p:cNvPr>
          <p:cNvSpPr txBox="1"/>
          <p:nvPr/>
        </p:nvSpPr>
        <p:spPr>
          <a:xfrm>
            <a:off x="410480" y="1137994"/>
            <a:ext cx="2571420" cy="1630912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R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tabLst/>
            </a:pPr>
            <a:r>
              <a:rPr lang="en-US" sz="1400" dirty="0"/>
              <a:t>Google Highway library</a:t>
            </a:r>
          </a:p>
        </p:txBody>
      </p:sp>
      <p:pic>
        <p:nvPicPr>
          <p:cNvPr id="3074" name="Picture 2" descr="What Is A CPU and What Does It Do?">
            <a:extLst>
              <a:ext uri="{FF2B5EF4-FFF2-40B4-BE49-F238E27FC236}">
                <a16:creationId xmlns:a16="http://schemas.microsoft.com/office/drawing/2014/main" id="{2993FE59-816F-41B6-8DE2-CA16A2EBAA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6" r="11304"/>
          <a:stretch/>
        </p:blipFill>
        <p:spPr bwMode="auto">
          <a:xfrm>
            <a:off x="872751" y="2837931"/>
            <a:ext cx="2173996" cy="187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6EC6869-1889-4DF6-80DC-3BC37BA756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26" t="3861" r="17790" b="5359"/>
          <a:stretch/>
        </p:blipFill>
        <p:spPr>
          <a:xfrm>
            <a:off x="5809561" y="2805198"/>
            <a:ext cx="2291938" cy="192921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8F2912A-B11E-43B9-AC1D-5F9C6F8CD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823" y="1465783"/>
            <a:ext cx="1510926" cy="80736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59EE5EF-2676-42F9-A234-3C3DB9EA9C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3191" y="2266760"/>
            <a:ext cx="2459569" cy="5245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A18F5D-199A-4AA9-B547-08F2C2857636}"/>
              </a:ext>
            </a:extLst>
          </p:cNvPr>
          <p:cNvSpPr txBox="1"/>
          <p:nvPr/>
        </p:nvSpPr>
        <p:spPr>
          <a:xfrm>
            <a:off x="2873050" y="1980263"/>
            <a:ext cx="1472588" cy="402062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1400" dirty="0"/>
              <a:t>Peloton DB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A2BDD12E-B43D-4628-AA16-FA2097FC3749}"/>
              </a:ext>
            </a:extLst>
          </p:cNvPr>
          <p:cNvSpPr/>
          <p:nvPr/>
        </p:nvSpPr>
        <p:spPr>
          <a:xfrm>
            <a:off x="5335244" y="1137994"/>
            <a:ext cx="1058110" cy="3234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1400" dirty="0"/>
              <a:t>PG-Strom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D7BCA32-D548-4C56-AD76-9F3FFFC979C6}"/>
              </a:ext>
            </a:extLst>
          </p:cNvPr>
          <p:cNvSpPr/>
          <p:nvPr/>
        </p:nvSpPr>
        <p:spPr>
          <a:xfrm>
            <a:off x="7181965" y="1949662"/>
            <a:ext cx="787331" cy="3234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1400" dirty="0" err="1"/>
              <a:t>Brytlyt</a:t>
            </a:r>
            <a:endParaRPr lang="ru-RU" sz="14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5F2DBBE-02BA-48AB-9BF9-4149BFD34C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3465" y="1461480"/>
            <a:ext cx="1833792" cy="47728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7F9BCA5-19D5-4309-9985-082C20AC3AC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028" t="33954" r="28715" b="34093"/>
          <a:stretch/>
        </p:blipFill>
        <p:spPr>
          <a:xfrm>
            <a:off x="7011277" y="2273148"/>
            <a:ext cx="1231240" cy="4875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7201A6A-3D69-45A5-BF10-F995FF0FB80F}"/>
              </a:ext>
            </a:extLst>
          </p:cNvPr>
          <p:cNvSpPr txBox="1"/>
          <p:nvPr/>
        </p:nvSpPr>
        <p:spPr>
          <a:xfrm>
            <a:off x="1716020" y="4731571"/>
            <a:ext cx="547171" cy="268134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CPU</a:t>
            </a:r>
            <a:endParaRPr lang="ru-RU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46CCA4-B318-4D69-BAE1-408155673E97}"/>
              </a:ext>
            </a:extLst>
          </p:cNvPr>
          <p:cNvSpPr txBox="1"/>
          <p:nvPr/>
        </p:nvSpPr>
        <p:spPr>
          <a:xfrm>
            <a:off x="6737691" y="4709883"/>
            <a:ext cx="547171" cy="199109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GPU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9999102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Секция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6D956F-3F5B-4BB1-ADA9-48D5B065D576}"/>
              </a:ext>
            </a:extLst>
          </p:cNvPr>
          <p:cNvSpPr txBox="1"/>
          <p:nvPr/>
        </p:nvSpPr>
        <p:spPr>
          <a:xfrm>
            <a:off x="1762055" y="2249164"/>
            <a:ext cx="5619889" cy="766375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ctr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28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4390664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689624-7AA4-4E3E-8138-195753B84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39" y="506400"/>
            <a:ext cx="6888955" cy="908453"/>
          </a:xfrm>
        </p:spPr>
        <p:txBody>
          <a:bodyPr>
            <a:normAutofit/>
          </a:bodyPr>
          <a:lstStyle/>
          <a:p>
            <a:r>
              <a:rPr lang="ru-RU" sz="2500" dirty="0"/>
              <a:t>Мы ищем таланты!</a:t>
            </a:r>
            <a:endParaRPr lang="en-US" sz="25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1E9719-2579-4C0F-9CDE-577799A8E3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940" y="2011090"/>
            <a:ext cx="6888954" cy="911298"/>
          </a:xfrm>
        </p:spPr>
        <p:txBody>
          <a:bodyPr/>
          <a:lstStyle/>
          <a:p>
            <a:r>
              <a:rPr lang="en-US" sz="1072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https://tantorlabs.ru/</a:t>
            </a:r>
            <a:r>
              <a:rPr lang="en-US" sz="1072" dirty="0"/>
              <a:t>   </a:t>
            </a:r>
          </a:p>
          <a:p>
            <a:r>
              <a:rPr lang="en-US" sz="1072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info@tantorlabs.ru</a:t>
            </a:r>
            <a:r>
              <a:rPr lang="en-US" sz="1072" dirty="0"/>
              <a:t>  </a:t>
            </a:r>
          </a:p>
          <a:p>
            <a:br>
              <a:rPr lang="en-US" sz="1072" dirty="0"/>
            </a:br>
            <a:r>
              <a:rPr lang="en-US" sz="1072" dirty="0"/>
              <a:t>+7 495 787 51 78</a:t>
            </a:r>
          </a:p>
        </p:txBody>
      </p:sp>
      <p:pic>
        <p:nvPicPr>
          <p:cNvPr id="6" name="Google Shape;556;p36">
            <a:extLst>
              <a:ext uri="{FF2B5EF4-FFF2-40B4-BE49-F238E27FC236}">
                <a16:creationId xmlns:a16="http://schemas.microsoft.com/office/drawing/2014/main" id="{DE1672BD-88E0-48E6-9BF6-99E3AC1E7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110" t="4591" b="11848"/>
          <a:stretch>
            <a:fillRect/>
          </a:stretch>
        </p:blipFill>
        <p:spPr>
          <a:xfrm flipH="1">
            <a:off x="1663359" y="-8369"/>
            <a:ext cx="7480642" cy="515178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86246BB-4602-48F2-9610-11977FEEF15D}"/>
              </a:ext>
            </a:extLst>
          </p:cNvPr>
          <p:cNvGrpSpPr/>
          <p:nvPr/>
        </p:nvGrpSpPr>
        <p:grpSpPr>
          <a:xfrm>
            <a:off x="588940" y="4007274"/>
            <a:ext cx="1592969" cy="629826"/>
            <a:chOff x="2108783" y="1009650"/>
            <a:chExt cx="2642520" cy="104479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37AAE4E-094A-4250-93CB-EABC5CDCDB09}"/>
                </a:ext>
              </a:extLst>
            </p:cNvPr>
            <p:cNvSpPr/>
            <p:nvPr/>
          </p:nvSpPr>
          <p:spPr>
            <a:xfrm>
              <a:off x="3645260" y="1439703"/>
              <a:ext cx="245840" cy="614552"/>
            </a:xfrm>
            <a:custGeom>
              <a:avLst/>
              <a:gdLst>
                <a:gd name="connsiteX0" fmla="*/ 122873 w 245840"/>
                <a:gd name="connsiteY0" fmla="*/ 0 h 614552"/>
                <a:gd name="connsiteX1" fmla="*/ 0 w 245840"/>
                <a:gd name="connsiteY1" fmla="*/ 0 h 614552"/>
                <a:gd name="connsiteX2" fmla="*/ 0 w 245840"/>
                <a:gd name="connsiteY2" fmla="*/ 368713 h 614552"/>
                <a:gd name="connsiteX3" fmla="*/ 245840 w 245840"/>
                <a:gd name="connsiteY3" fmla="*/ 614553 h 614552"/>
                <a:gd name="connsiteX4" fmla="*/ 245840 w 245840"/>
                <a:gd name="connsiteY4" fmla="*/ 491776 h 614552"/>
                <a:gd name="connsiteX5" fmla="*/ 122968 w 245840"/>
                <a:gd name="connsiteY5" fmla="*/ 368903 h 614552"/>
                <a:gd name="connsiteX6" fmla="*/ 122968 w 245840"/>
                <a:gd name="connsiteY6" fmla="*/ 246031 h 614552"/>
                <a:gd name="connsiteX7" fmla="*/ 245840 w 245840"/>
                <a:gd name="connsiteY7" fmla="*/ 246031 h 614552"/>
                <a:gd name="connsiteX8" fmla="*/ 245840 w 245840"/>
                <a:gd name="connsiteY8" fmla="*/ 123158 h 614552"/>
                <a:gd name="connsiteX9" fmla="*/ 122968 w 245840"/>
                <a:gd name="connsiteY9" fmla="*/ 123158 h 614552"/>
                <a:gd name="connsiteX10" fmla="*/ 122968 w 245840"/>
                <a:gd name="connsiteY10" fmla="*/ 95 h 614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840" h="614552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944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0443231-BDD0-4496-9219-52DD2405FE64}"/>
                </a:ext>
              </a:extLst>
            </p:cNvPr>
            <p:cNvSpPr/>
            <p:nvPr/>
          </p:nvSpPr>
          <p:spPr>
            <a:xfrm>
              <a:off x="3952441" y="1562671"/>
              <a:ext cx="491680" cy="491680"/>
            </a:xfrm>
            <a:custGeom>
              <a:avLst/>
              <a:gdLst>
                <a:gd name="connsiteX0" fmla="*/ 245840 w 491680"/>
                <a:gd name="connsiteY0" fmla="*/ 368713 h 491680"/>
                <a:gd name="connsiteX1" fmla="*/ 122968 w 491680"/>
                <a:gd name="connsiteY1" fmla="*/ 245840 h 491680"/>
                <a:gd name="connsiteX2" fmla="*/ 245840 w 491680"/>
                <a:gd name="connsiteY2" fmla="*/ 122968 h 491680"/>
                <a:gd name="connsiteX3" fmla="*/ 368713 w 491680"/>
                <a:gd name="connsiteY3" fmla="*/ 245840 h 491680"/>
                <a:gd name="connsiteX4" fmla="*/ 245840 w 491680"/>
                <a:gd name="connsiteY4" fmla="*/ 368713 h 491680"/>
                <a:gd name="connsiteX5" fmla="*/ 245840 w 491680"/>
                <a:gd name="connsiteY5" fmla="*/ 0 h 491680"/>
                <a:gd name="connsiteX6" fmla="*/ 0 w 491680"/>
                <a:gd name="connsiteY6" fmla="*/ 245840 h 491680"/>
                <a:gd name="connsiteX7" fmla="*/ 245840 w 491680"/>
                <a:gd name="connsiteY7" fmla="*/ 491681 h 491680"/>
                <a:gd name="connsiteX8" fmla="*/ 491680 w 491680"/>
                <a:gd name="connsiteY8" fmla="*/ 245840 h 491680"/>
                <a:gd name="connsiteX9" fmla="*/ 245840 w 491680"/>
                <a:gd name="connsiteY9" fmla="*/ 0 h 49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1680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944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11328CE-3E68-4BDB-99B6-5052C34B5547}"/>
                </a:ext>
              </a:extLst>
            </p:cNvPr>
            <p:cNvSpPr/>
            <p:nvPr/>
          </p:nvSpPr>
          <p:spPr>
            <a:xfrm>
              <a:off x="4505463" y="1562862"/>
              <a:ext cx="245840" cy="491585"/>
            </a:xfrm>
            <a:custGeom>
              <a:avLst/>
              <a:gdLst>
                <a:gd name="connsiteX0" fmla="*/ 95 w 245840"/>
                <a:gd name="connsiteY0" fmla="*/ 245745 h 491585"/>
                <a:gd name="connsiteX1" fmla="*/ 95 w 245840"/>
                <a:gd name="connsiteY1" fmla="*/ 491585 h 491585"/>
                <a:gd name="connsiteX2" fmla="*/ 122968 w 245840"/>
                <a:gd name="connsiteY2" fmla="*/ 491585 h 491585"/>
                <a:gd name="connsiteX3" fmla="*/ 122968 w 245840"/>
                <a:gd name="connsiteY3" fmla="*/ 245745 h 491585"/>
                <a:gd name="connsiteX4" fmla="*/ 245840 w 245840"/>
                <a:gd name="connsiteY4" fmla="*/ 122873 h 491585"/>
                <a:gd name="connsiteX5" fmla="*/ 245840 w 245840"/>
                <a:gd name="connsiteY5" fmla="*/ 0 h 491585"/>
                <a:gd name="connsiteX6" fmla="*/ 0 w 245840"/>
                <a:gd name="connsiteY6" fmla="*/ 245840 h 491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840" h="491585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944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E8397C2-B931-4CF8-BA10-16ABF9679927}"/>
                </a:ext>
              </a:extLst>
            </p:cNvPr>
            <p:cNvSpPr/>
            <p:nvPr/>
          </p:nvSpPr>
          <p:spPr>
            <a:xfrm>
              <a:off x="2538931" y="1562671"/>
              <a:ext cx="491585" cy="491680"/>
            </a:xfrm>
            <a:custGeom>
              <a:avLst/>
              <a:gdLst>
                <a:gd name="connsiteX0" fmla="*/ 245840 w 491585"/>
                <a:gd name="connsiteY0" fmla="*/ 368713 h 491680"/>
                <a:gd name="connsiteX1" fmla="*/ 122968 w 491585"/>
                <a:gd name="connsiteY1" fmla="*/ 245840 h 491680"/>
                <a:gd name="connsiteX2" fmla="*/ 245840 w 491585"/>
                <a:gd name="connsiteY2" fmla="*/ 122968 h 491680"/>
                <a:gd name="connsiteX3" fmla="*/ 368713 w 491585"/>
                <a:gd name="connsiteY3" fmla="*/ 245840 h 491680"/>
                <a:gd name="connsiteX4" fmla="*/ 245840 w 491585"/>
                <a:gd name="connsiteY4" fmla="*/ 368713 h 491680"/>
                <a:gd name="connsiteX5" fmla="*/ 245840 w 491585"/>
                <a:gd name="connsiteY5" fmla="*/ 0 h 491680"/>
                <a:gd name="connsiteX6" fmla="*/ 0 w 491585"/>
                <a:gd name="connsiteY6" fmla="*/ 245840 h 491680"/>
                <a:gd name="connsiteX7" fmla="*/ 245840 w 491585"/>
                <a:gd name="connsiteY7" fmla="*/ 491681 h 491680"/>
                <a:gd name="connsiteX8" fmla="*/ 368713 w 491585"/>
                <a:gd name="connsiteY8" fmla="*/ 458533 h 491680"/>
                <a:gd name="connsiteX9" fmla="*/ 368713 w 491585"/>
                <a:gd name="connsiteY9" fmla="*/ 491681 h 491680"/>
                <a:gd name="connsiteX10" fmla="*/ 491585 w 491585"/>
                <a:gd name="connsiteY10" fmla="*/ 491681 h 491680"/>
                <a:gd name="connsiteX11" fmla="*/ 491585 w 491585"/>
                <a:gd name="connsiteY11" fmla="*/ 245840 h 491680"/>
                <a:gd name="connsiteX12" fmla="*/ 245745 w 491585"/>
                <a:gd name="connsiteY12" fmla="*/ 0 h 49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585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944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6EAE325-BEB7-4626-9589-9C70BDAF6EF9}"/>
                </a:ext>
              </a:extLst>
            </p:cNvPr>
            <p:cNvSpPr/>
            <p:nvPr/>
          </p:nvSpPr>
          <p:spPr>
            <a:xfrm>
              <a:off x="3092048" y="1562766"/>
              <a:ext cx="491585" cy="491680"/>
            </a:xfrm>
            <a:custGeom>
              <a:avLst/>
              <a:gdLst>
                <a:gd name="connsiteX0" fmla="*/ 245840 w 491585"/>
                <a:gd name="connsiteY0" fmla="*/ 0 h 491680"/>
                <a:gd name="connsiteX1" fmla="*/ 0 w 491585"/>
                <a:gd name="connsiteY1" fmla="*/ 245840 h 491680"/>
                <a:gd name="connsiteX2" fmla="*/ 0 w 491585"/>
                <a:gd name="connsiteY2" fmla="*/ 491681 h 491680"/>
                <a:gd name="connsiteX3" fmla="*/ 122872 w 491585"/>
                <a:gd name="connsiteY3" fmla="*/ 491681 h 491680"/>
                <a:gd name="connsiteX4" fmla="*/ 122872 w 491585"/>
                <a:gd name="connsiteY4" fmla="*/ 245840 h 491680"/>
                <a:gd name="connsiteX5" fmla="*/ 245840 w 491585"/>
                <a:gd name="connsiteY5" fmla="*/ 122968 h 491680"/>
                <a:gd name="connsiteX6" fmla="*/ 368713 w 491585"/>
                <a:gd name="connsiteY6" fmla="*/ 245840 h 491680"/>
                <a:gd name="connsiteX7" fmla="*/ 368713 w 491585"/>
                <a:gd name="connsiteY7" fmla="*/ 491681 h 491680"/>
                <a:gd name="connsiteX8" fmla="*/ 491585 w 491585"/>
                <a:gd name="connsiteY8" fmla="*/ 491681 h 491680"/>
                <a:gd name="connsiteX9" fmla="*/ 491585 w 491585"/>
                <a:gd name="connsiteY9" fmla="*/ 245840 h 491680"/>
                <a:gd name="connsiteX10" fmla="*/ 245745 w 491585"/>
                <a:gd name="connsiteY10" fmla="*/ 0 h 49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1585" h="49168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944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6A45CC3-631B-424C-A9EB-6856D29B0989}"/>
                </a:ext>
              </a:extLst>
            </p:cNvPr>
            <p:cNvSpPr/>
            <p:nvPr/>
          </p:nvSpPr>
          <p:spPr>
            <a:xfrm>
              <a:off x="2108783" y="1439894"/>
              <a:ext cx="368712" cy="614457"/>
            </a:xfrm>
            <a:custGeom>
              <a:avLst/>
              <a:gdLst>
                <a:gd name="connsiteX0" fmla="*/ 184404 w 368712"/>
                <a:gd name="connsiteY0" fmla="*/ 0 h 614457"/>
                <a:gd name="connsiteX1" fmla="*/ 122968 w 368712"/>
                <a:gd name="connsiteY1" fmla="*/ 0 h 614457"/>
                <a:gd name="connsiteX2" fmla="*/ 122968 w 368712"/>
                <a:gd name="connsiteY2" fmla="*/ 122873 h 614457"/>
                <a:gd name="connsiteX3" fmla="*/ 0 w 368712"/>
                <a:gd name="connsiteY3" fmla="*/ 122873 h 614457"/>
                <a:gd name="connsiteX4" fmla="*/ 36005 w 368712"/>
                <a:gd name="connsiteY4" fmla="*/ 209741 h 614457"/>
                <a:gd name="connsiteX5" fmla="*/ 122873 w 368712"/>
                <a:gd name="connsiteY5" fmla="*/ 245745 h 614457"/>
                <a:gd name="connsiteX6" fmla="*/ 122873 w 368712"/>
                <a:gd name="connsiteY6" fmla="*/ 368618 h 614457"/>
                <a:gd name="connsiteX7" fmla="*/ 368713 w 368712"/>
                <a:gd name="connsiteY7" fmla="*/ 614458 h 614457"/>
                <a:gd name="connsiteX8" fmla="*/ 368713 w 368712"/>
                <a:gd name="connsiteY8" fmla="*/ 491585 h 614457"/>
                <a:gd name="connsiteX9" fmla="*/ 245840 w 368712"/>
                <a:gd name="connsiteY9" fmla="*/ 368713 h 614457"/>
                <a:gd name="connsiteX10" fmla="*/ 245840 w 368712"/>
                <a:gd name="connsiteY10" fmla="*/ 245840 h 614457"/>
                <a:gd name="connsiteX11" fmla="*/ 368713 w 368712"/>
                <a:gd name="connsiteY11" fmla="*/ 245840 h 614457"/>
                <a:gd name="connsiteX12" fmla="*/ 368713 w 368712"/>
                <a:gd name="connsiteY12" fmla="*/ 184404 h 614457"/>
                <a:gd name="connsiteX13" fmla="*/ 184309 w 368712"/>
                <a:gd name="connsiteY13" fmla="*/ 0 h 6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8712" h="614457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944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F1538FC-CCE3-4286-ADBD-7911D6FBB264}"/>
                </a:ext>
              </a:extLst>
            </p:cNvPr>
            <p:cNvSpPr/>
            <p:nvPr/>
          </p:nvSpPr>
          <p:spPr>
            <a:xfrm>
              <a:off x="2415583" y="1377886"/>
              <a:ext cx="123825" cy="123825"/>
            </a:xfrm>
            <a:custGeom>
              <a:avLst/>
              <a:gdLst>
                <a:gd name="connsiteX0" fmla="*/ 61913 w 123825"/>
                <a:gd name="connsiteY0" fmla="*/ 0 h 123825"/>
                <a:gd name="connsiteX1" fmla="*/ 0 w 123825"/>
                <a:gd name="connsiteY1" fmla="*/ 61913 h 123825"/>
                <a:gd name="connsiteX2" fmla="*/ 61913 w 123825"/>
                <a:gd name="connsiteY2" fmla="*/ 123825 h 123825"/>
                <a:gd name="connsiteX3" fmla="*/ 123825 w 123825"/>
                <a:gd name="connsiteY3" fmla="*/ 61913 h 123825"/>
                <a:gd name="connsiteX4" fmla="*/ 61913 w 123825"/>
                <a:gd name="connsiteY4" fmla="*/ 0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944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2B1081-C3AB-45EC-A786-111DDB906CFD}"/>
                </a:ext>
              </a:extLst>
            </p:cNvPr>
            <p:cNvSpPr/>
            <p:nvPr/>
          </p:nvSpPr>
          <p:spPr>
            <a:xfrm>
              <a:off x="2231750" y="1009650"/>
              <a:ext cx="983265" cy="623220"/>
            </a:xfrm>
            <a:custGeom>
              <a:avLst/>
              <a:gdLst>
                <a:gd name="connsiteX0" fmla="*/ 983266 w 983265"/>
                <a:gd name="connsiteY0" fmla="*/ 184404 h 623220"/>
                <a:gd name="connsiteX1" fmla="*/ 983266 w 983265"/>
                <a:gd name="connsiteY1" fmla="*/ 308134 h 623220"/>
                <a:gd name="connsiteX2" fmla="*/ 982980 w 983265"/>
                <a:gd name="connsiteY2" fmla="*/ 318611 h 623220"/>
                <a:gd name="connsiteX3" fmla="*/ 982599 w 983265"/>
                <a:gd name="connsiteY3" fmla="*/ 327565 h 623220"/>
                <a:gd name="connsiteX4" fmla="*/ 981647 w 983265"/>
                <a:gd name="connsiteY4" fmla="*/ 340805 h 623220"/>
                <a:gd name="connsiteX5" fmla="*/ 980980 w 983265"/>
                <a:gd name="connsiteY5" fmla="*/ 347472 h 623220"/>
                <a:gd name="connsiteX6" fmla="*/ 979265 w 983265"/>
                <a:gd name="connsiteY6" fmla="*/ 361569 h 623220"/>
                <a:gd name="connsiteX7" fmla="*/ 978503 w 983265"/>
                <a:gd name="connsiteY7" fmla="*/ 366236 h 623220"/>
                <a:gd name="connsiteX8" fmla="*/ 975646 w 983265"/>
                <a:gd name="connsiteY8" fmla="*/ 381762 h 623220"/>
                <a:gd name="connsiteX9" fmla="*/ 975551 w 983265"/>
                <a:gd name="connsiteY9" fmla="*/ 382715 h 623220"/>
                <a:gd name="connsiteX10" fmla="*/ 830199 w 983265"/>
                <a:gd name="connsiteY10" fmla="*/ 607028 h 623220"/>
                <a:gd name="connsiteX11" fmla="*/ 830104 w 983265"/>
                <a:gd name="connsiteY11" fmla="*/ 606647 h 623220"/>
                <a:gd name="connsiteX12" fmla="*/ 805148 w 983265"/>
                <a:gd name="connsiteY12" fmla="*/ 623221 h 623220"/>
                <a:gd name="connsiteX13" fmla="*/ 709517 w 983265"/>
                <a:gd name="connsiteY13" fmla="*/ 534353 h 623220"/>
                <a:gd name="connsiteX14" fmla="*/ 858965 w 983265"/>
                <a:gd name="connsiteY14" fmla="*/ 333185 h 623220"/>
                <a:gd name="connsiteX15" fmla="*/ 859060 w 983265"/>
                <a:gd name="connsiteY15" fmla="*/ 332232 h 623220"/>
                <a:gd name="connsiteX16" fmla="*/ 860298 w 983265"/>
                <a:gd name="connsiteY16" fmla="*/ 307658 h 623220"/>
                <a:gd name="connsiteX17" fmla="*/ 859822 w 983265"/>
                <a:gd name="connsiteY17" fmla="*/ 184404 h 623220"/>
                <a:gd name="connsiteX18" fmla="*/ 798862 w 983265"/>
                <a:gd name="connsiteY18" fmla="*/ 123444 h 623220"/>
                <a:gd name="connsiteX19" fmla="*/ 383096 w 983265"/>
                <a:gd name="connsiteY19" fmla="*/ 123444 h 623220"/>
                <a:gd name="connsiteX20" fmla="*/ 379190 w 983265"/>
                <a:gd name="connsiteY20" fmla="*/ 123158 h 623220"/>
                <a:gd name="connsiteX21" fmla="*/ 368713 w 983265"/>
                <a:gd name="connsiteY21" fmla="*/ 122873 h 623220"/>
                <a:gd name="connsiteX22" fmla="*/ 122873 w 983265"/>
                <a:gd name="connsiteY22" fmla="*/ 368713 h 623220"/>
                <a:gd name="connsiteX23" fmla="*/ 0 w 983265"/>
                <a:gd name="connsiteY23" fmla="*/ 368713 h 623220"/>
                <a:gd name="connsiteX24" fmla="*/ 368713 w 983265"/>
                <a:gd name="connsiteY24" fmla="*/ 0 h 623220"/>
                <a:gd name="connsiteX25" fmla="*/ 798862 w 983265"/>
                <a:gd name="connsiteY25" fmla="*/ 0 h 623220"/>
                <a:gd name="connsiteX26" fmla="*/ 983266 w 983265"/>
                <a:gd name="connsiteY26" fmla="*/ 184404 h 6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83265" h="62322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944" dirty="0"/>
            </a:p>
          </p:txBody>
        </p:sp>
      </p:grpSp>
      <p:sp>
        <p:nvSpPr>
          <p:cNvPr id="18" name="Graphic 20">
            <a:extLst>
              <a:ext uri="{FF2B5EF4-FFF2-40B4-BE49-F238E27FC236}">
                <a16:creationId xmlns:a16="http://schemas.microsoft.com/office/drawing/2014/main" id="{3E2B6E25-A55D-4134-9D6D-9113B263B7D3}"/>
              </a:ext>
            </a:extLst>
          </p:cNvPr>
          <p:cNvSpPr/>
          <p:nvPr/>
        </p:nvSpPr>
        <p:spPr>
          <a:xfrm>
            <a:off x="3782334" y="181137"/>
            <a:ext cx="1224063" cy="1224063"/>
          </a:xfrm>
          <a:custGeom>
            <a:avLst/>
            <a:gdLst>
              <a:gd name="connsiteX0" fmla="*/ 5413229 w 5759450"/>
              <a:gd name="connsiteY0" fmla="*/ 2533504 h 5759450"/>
              <a:gd name="connsiteX1" fmla="*/ 3715559 w 5759450"/>
              <a:gd name="connsiteY1" fmla="*/ 2533504 h 5759450"/>
              <a:gd name="connsiteX2" fmla="*/ 4916000 w 5759450"/>
              <a:gd name="connsiteY2" fmla="*/ 1333063 h 5759450"/>
              <a:gd name="connsiteX3" fmla="*/ 4916000 w 5759450"/>
              <a:gd name="connsiteY3" fmla="*/ 843450 h 5759450"/>
              <a:gd name="connsiteX4" fmla="*/ 4426388 w 5759450"/>
              <a:gd name="connsiteY4" fmla="*/ 843450 h 5759450"/>
              <a:gd name="connsiteX5" fmla="*/ 3225947 w 5759450"/>
              <a:gd name="connsiteY5" fmla="*/ 2043891 h 5759450"/>
              <a:gd name="connsiteX6" fmla="*/ 3225947 w 5759450"/>
              <a:gd name="connsiteY6" fmla="*/ 346221 h 5759450"/>
              <a:gd name="connsiteX7" fmla="*/ 2879725 w 5759450"/>
              <a:gd name="connsiteY7" fmla="*/ 0 h 5759450"/>
              <a:gd name="connsiteX8" fmla="*/ 2879725 w 5759450"/>
              <a:gd name="connsiteY8" fmla="*/ 0 h 5759450"/>
              <a:gd name="connsiteX9" fmla="*/ 2533504 w 5759450"/>
              <a:gd name="connsiteY9" fmla="*/ 346221 h 5759450"/>
              <a:gd name="connsiteX10" fmla="*/ 2533504 w 5759450"/>
              <a:gd name="connsiteY10" fmla="*/ 2043891 h 5759450"/>
              <a:gd name="connsiteX11" fmla="*/ 1333063 w 5759450"/>
              <a:gd name="connsiteY11" fmla="*/ 843450 h 5759450"/>
              <a:gd name="connsiteX12" fmla="*/ 843450 w 5759450"/>
              <a:gd name="connsiteY12" fmla="*/ 843450 h 5759450"/>
              <a:gd name="connsiteX13" fmla="*/ 843450 w 5759450"/>
              <a:gd name="connsiteY13" fmla="*/ 1333063 h 5759450"/>
              <a:gd name="connsiteX14" fmla="*/ 2043891 w 5759450"/>
              <a:gd name="connsiteY14" fmla="*/ 2533504 h 5759450"/>
              <a:gd name="connsiteX15" fmla="*/ 346221 w 5759450"/>
              <a:gd name="connsiteY15" fmla="*/ 2533504 h 5759450"/>
              <a:gd name="connsiteX16" fmla="*/ 0 w 5759450"/>
              <a:gd name="connsiteY16" fmla="*/ 2879725 h 5759450"/>
              <a:gd name="connsiteX17" fmla="*/ 346221 w 5759450"/>
              <a:gd name="connsiteY17" fmla="*/ 3225947 h 5759450"/>
              <a:gd name="connsiteX18" fmla="*/ 2043891 w 5759450"/>
              <a:gd name="connsiteY18" fmla="*/ 3225947 h 5759450"/>
              <a:gd name="connsiteX19" fmla="*/ 843450 w 5759450"/>
              <a:gd name="connsiteY19" fmla="*/ 4426388 h 5759450"/>
              <a:gd name="connsiteX20" fmla="*/ 843450 w 5759450"/>
              <a:gd name="connsiteY20" fmla="*/ 4916000 h 5759450"/>
              <a:gd name="connsiteX21" fmla="*/ 843450 w 5759450"/>
              <a:gd name="connsiteY21" fmla="*/ 4916000 h 5759450"/>
              <a:gd name="connsiteX22" fmla="*/ 1333063 w 5759450"/>
              <a:gd name="connsiteY22" fmla="*/ 4916000 h 5759450"/>
              <a:gd name="connsiteX23" fmla="*/ 2533504 w 5759450"/>
              <a:gd name="connsiteY23" fmla="*/ 3715559 h 5759450"/>
              <a:gd name="connsiteX24" fmla="*/ 2533504 w 5759450"/>
              <a:gd name="connsiteY24" fmla="*/ 5413229 h 5759450"/>
              <a:gd name="connsiteX25" fmla="*/ 2879725 w 5759450"/>
              <a:gd name="connsiteY25" fmla="*/ 5759450 h 5759450"/>
              <a:gd name="connsiteX26" fmla="*/ 2879725 w 5759450"/>
              <a:gd name="connsiteY26" fmla="*/ 5759450 h 5759450"/>
              <a:gd name="connsiteX27" fmla="*/ 3225947 w 5759450"/>
              <a:gd name="connsiteY27" fmla="*/ 5413229 h 5759450"/>
              <a:gd name="connsiteX28" fmla="*/ 3225947 w 5759450"/>
              <a:gd name="connsiteY28" fmla="*/ 3715559 h 5759450"/>
              <a:gd name="connsiteX29" fmla="*/ 4426388 w 5759450"/>
              <a:gd name="connsiteY29" fmla="*/ 4916000 h 5759450"/>
              <a:gd name="connsiteX30" fmla="*/ 4916000 w 5759450"/>
              <a:gd name="connsiteY30" fmla="*/ 4916000 h 5759450"/>
              <a:gd name="connsiteX31" fmla="*/ 4916000 w 5759450"/>
              <a:gd name="connsiteY31" fmla="*/ 4916000 h 5759450"/>
              <a:gd name="connsiteX32" fmla="*/ 4916000 w 5759450"/>
              <a:gd name="connsiteY32" fmla="*/ 4426388 h 5759450"/>
              <a:gd name="connsiteX33" fmla="*/ 3715559 w 5759450"/>
              <a:gd name="connsiteY33" fmla="*/ 3225947 h 5759450"/>
              <a:gd name="connsiteX34" fmla="*/ 5413229 w 5759450"/>
              <a:gd name="connsiteY34" fmla="*/ 3225947 h 5759450"/>
              <a:gd name="connsiteX35" fmla="*/ 5759450 w 5759450"/>
              <a:gd name="connsiteY35" fmla="*/ 2879725 h 5759450"/>
              <a:gd name="connsiteX36" fmla="*/ 5413229 w 5759450"/>
              <a:gd name="connsiteY36" fmla="*/ 2533504 h 575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759450" h="5759450">
                <a:moveTo>
                  <a:pt x="5413229" y="2533504"/>
                </a:moveTo>
                <a:lnTo>
                  <a:pt x="3715559" y="2533504"/>
                </a:lnTo>
                <a:lnTo>
                  <a:pt x="4916000" y="1333063"/>
                </a:lnTo>
                <a:cubicBezTo>
                  <a:pt x="5051240" y="1197882"/>
                  <a:pt x="5051240" y="978631"/>
                  <a:pt x="4916000" y="843450"/>
                </a:cubicBezTo>
                <a:cubicBezTo>
                  <a:pt x="4780820" y="708270"/>
                  <a:pt x="4561568" y="708270"/>
                  <a:pt x="4426388" y="843450"/>
                </a:cubicBezTo>
                <a:lnTo>
                  <a:pt x="3225947" y="2043891"/>
                </a:lnTo>
                <a:lnTo>
                  <a:pt x="3225947" y="346221"/>
                </a:lnTo>
                <a:cubicBezTo>
                  <a:pt x="3225947" y="154993"/>
                  <a:pt x="3070953" y="0"/>
                  <a:pt x="2879725" y="0"/>
                </a:cubicBezTo>
                <a:lnTo>
                  <a:pt x="2879725" y="0"/>
                </a:lnTo>
                <a:cubicBezTo>
                  <a:pt x="2688497" y="0"/>
                  <a:pt x="2533504" y="154993"/>
                  <a:pt x="2533504" y="346221"/>
                </a:cubicBezTo>
                <a:lnTo>
                  <a:pt x="2533504" y="2043891"/>
                </a:lnTo>
                <a:lnTo>
                  <a:pt x="1333063" y="843450"/>
                </a:lnTo>
                <a:cubicBezTo>
                  <a:pt x="1197882" y="708270"/>
                  <a:pt x="978631" y="708270"/>
                  <a:pt x="843450" y="843450"/>
                </a:cubicBezTo>
                <a:cubicBezTo>
                  <a:pt x="708210" y="978631"/>
                  <a:pt x="708210" y="1197882"/>
                  <a:pt x="843450" y="1333063"/>
                </a:cubicBezTo>
                <a:lnTo>
                  <a:pt x="2043891" y="2533504"/>
                </a:lnTo>
                <a:lnTo>
                  <a:pt x="346221" y="2533504"/>
                </a:lnTo>
                <a:cubicBezTo>
                  <a:pt x="154993" y="2533504"/>
                  <a:pt x="0" y="2688497"/>
                  <a:pt x="0" y="2879725"/>
                </a:cubicBezTo>
                <a:cubicBezTo>
                  <a:pt x="0" y="3070953"/>
                  <a:pt x="154993" y="3225947"/>
                  <a:pt x="346221" y="3225947"/>
                </a:cubicBezTo>
                <a:lnTo>
                  <a:pt x="2043891" y="3225947"/>
                </a:lnTo>
                <a:lnTo>
                  <a:pt x="843450" y="4426388"/>
                </a:lnTo>
                <a:cubicBezTo>
                  <a:pt x="708210" y="4561627"/>
                  <a:pt x="708210" y="4780820"/>
                  <a:pt x="843450" y="4916000"/>
                </a:cubicBezTo>
                <a:lnTo>
                  <a:pt x="843450" y="4916000"/>
                </a:lnTo>
                <a:cubicBezTo>
                  <a:pt x="978631" y="5051240"/>
                  <a:pt x="1197882" y="5051240"/>
                  <a:pt x="1333063" y="4916000"/>
                </a:cubicBezTo>
                <a:lnTo>
                  <a:pt x="2533504" y="3715559"/>
                </a:lnTo>
                <a:lnTo>
                  <a:pt x="2533504" y="5413229"/>
                </a:lnTo>
                <a:cubicBezTo>
                  <a:pt x="2533504" y="5604457"/>
                  <a:pt x="2688497" y="5759450"/>
                  <a:pt x="2879725" y="5759450"/>
                </a:cubicBezTo>
                <a:lnTo>
                  <a:pt x="2879725" y="5759450"/>
                </a:lnTo>
                <a:cubicBezTo>
                  <a:pt x="3070953" y="5759450"/>
                  <a:pt x="3225947" y="5604457"/>
                  <a:pt x="3225947" y="5413229"/>
                </a:cubicBezTo>
                <a:lnTo>
                  <a:pt x="3225947" y="3715559"/>
                </a:lnTo>
                <a:lnTo>
                  <a:pt x="4426388" y="4916000"/>
                </a:lnTo>
                <a:cubicBezTo>
                  <a:pt x="4561568" y="5051181"/>
                  <a:pt x="4780820" y="5051181"/>
                  <a:pt x="4916000" y="4916000"/>
                </a:cubicBezTo>
                <a:lnTo>
                  <a:pt x="4916000" y="4916000"/>
                </a:lnTo>
                <a:cubicBezTo>
                  <a:pt x="5051240" y="4780760"/>
                  <a:pt x="5051240" y="4561568"/>
                  <a:pt x="4916000" y="4426388"/>
                </a:cubicBezTo>
                <a:lnTo>
                  <a:pt x="3715559" y="3225947"/>
                </a:lnTo>
                <a:lnTo>
                  <a:pt x="5413229" y="3225947"/>
                </a:lnTo>
                <a:cubicBezTo>
                  <a:pt x="5604457" y="3225947"/>
                  <a:pt x="5759450" y="3070953"/>
                  <a:pt x="5759450" y="2879725"/>
                </a:cubicBezTo>
                <a:cubicBezTo>
                  <a:pt x="5759450" y="2688497"/>
                  <a:pt x="5604457" y="2533504"/>
                  <a:pt x="5413229" y="2533504"/>
                </a:cubicBezTo>
              </a:path>
            </a:pathLst>
          </a:custGeom>
          <a:solidFill>
            <a:schemeClr val="accent2">
              <a:alpha val="14000"/>
            </a:schemeClr>
          </a:solidFill>
          <a:ln w="1972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81658" tIns="40829" rIns="81658" bIns="4082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944" dirty="0"/>
          </a:p>
        </p:txBody>
      </p:sp>
    </p:spTree>
    <p:extLst>
      <p:ext uri="{BB962C8B-B14F-4D97-AF65-F5344CB8AC3E}">
        <p14:creationId xmlns:p14="http://schemas.microsoft.com/office/powerpoint/2010/main" val="1235891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/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Идеологии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(SIMD)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и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(SISD)</a:t>
            </a:r>
          </a:p>
        </p:txBody>
      </p:sp>
      <p:graphicFrame>
        <p:nvGraphicFramePr>
          <p:cNvPr id="2" name="Объект 1">
            <a:extLst>
              <a:ext uri="{FF2B5EF4-FFF2-40B4-BE49-F238E27FC236}">
                <a16:creationId xmlns:a16="http://schemas.microsoft.com/office/drawing/2014/main" id="{0C99AEA1-6666-42D4-8FCB-19AD26C962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666452"/>
              </p:ext>
            </p:extLst>
          </p:nvPr>
        </p:nvGraphicFramePr>
        <p:xfrm>
          <a:off x="859800" y="800217"/>
          <a:ext cx="7424399" cy="41298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r:id="rId4" imgW="28076040" imgH="15618960" progId="">
                  <p:embed/>
                </p:oleObj>
              </mc:Choice>
              <mc:Fallback>
                <p:oleObj r:id="rId4" imgW="28076040" imgH="156189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9800" y="800217"/>
                        <a:ext cx="7424399" cy="41298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C2FB40D-4022-497D-80D6-B833ADC57784}"/>
              </a:ext>
            </a:extLst>
          </p:cNvPr>
          <p:cNvSpPr txBox="1"/>
          <p:nvPr/>
        </p:nvSpPr>
        <p:spPr>
          <a:xfrm rot="18726155">
            <a:off x="1794103" y="1594745"/>
            <a:ext cx="180975" cy="228600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+</a:t>
            </a:r>
            <a:endParaRPr lang="ru-RU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2546ED-82E8-490B-A537-7BB73BD19733}"/>
              </a:ext>
            </a:extLst>
          </p:cNvPr>
          <p:cNvSpPr txBox="1"/>
          <p:nvPr/>
        </p:nvSpPr>
        <p:spPr>
          <a:xfrm>
            <a:off x="3946525" y="1250950"/>
            <a:ext cx="257175" cy="314325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lang="ru-RU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CAAA77-D05E-4BDD-A908-06442E4C8B2B}"/>
              </a:ext>
            </a:extLst>
          </p:cNvPr>
          <p:cNvSpPr txBox="1"/>
          <p:nvPr/>
        </p:nvSpPr>
        <p:spPr>
          <a:xfrm>
            <a:off x="3705225" y="1377950"/>
            <a:ext cx="290947" cy="187325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lang="ru-RU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86C967-B414-43D3-A9E3-DC2CC2C47459}"/>
              </a:ext>
            </a:extLst>
          </p:cNvPr>
          <p:cNvSpPr txBox="1"/>
          <p:nvPr/>
        </p:nvSpPr>
        <p:spPr>
          <a:xfrm rot="2597096">
            <a:off x="3604002" y="1414036"/>
            <a:ext cx="202866" cy="245979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2</a:t>
            </a:r>
            <a:endParaRPr lang="ru-RU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145A90-C939-43D7-ABFA-64FDD5480DB6}"/>
              </a:ext>
            </a:extLst>
          </p:cNvPr>
          <p:cNvSpPr txBox="1"/>
          <p:nvPr/>
        </p:nvSpPr>
        <p:spPr>
          <a:xfrm rot="2597096">
            <a:off x="3429304" y="1586055"/>
            <a:ext cx="202866" cy="245979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5</a:t>
            </a:r>
            <a:endParaRPr lang="ru-RU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FF17ED-F4CD-4E9B-8601-DD71DAD02268}"/>
              </a:ext>
            </a:extLst>
          </p:cNvPr>
          <p:cNvSpPr txBox="1"/>
          <p:nvPr/>
        </p:nvSpPr>
        <p:spPr>
          <a:xfrm>
            <a:off x="3911600" y="1471612"/>
            <a:ext cx="635000" cy="187325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lang="ru-RU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217642-0A33-43F0-99D8-09F247529BF3}"/>
              </a:ext>
            </a:extLst>
          </p:cNvPr>
          <p:cNvSpPr txBox="1"/>
          <p:nvPr/>
        </p:nvSpPr>
        <p:spPr>
          <a:xfrm rot="2677187">
            <a:off x="3504437" y="1264719"/>
            <a:ext cx="185773" cy="194327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a</a:t>
            </a:r>
            <a:endParaRPr lang="ru-RU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9EF9A8-664B-4F10-99C9-5862A105748A}"/>
              </a:ext>
            </a:extLst>
          </p:cNvPr>
          <p:cNvSpPr txBox="1"/>
          <p:nvPr/>
        </p:nvSpPr>
        <p:spPr>
          <a:xfrm>
            <a:off x="3111500" y="1511300"/>
            <a:ext cx="290947" cy="287542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lang="ru-RU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71AB08-68BB-4E26-A5E4-46F2D223B033}"/>
              </a:ext>
            </a:extLst>
          </p:cNvPr>
          <p:cNvSpPr txBox="1"/>
          <p:nvPr/>
        </p:nvSpPr>
        <p:spPr>
          <a:xfrm rot="2644590">
            <a:off x="3295475" y="1451236"/>
            <a:ext cx="187672" cy="233568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b</a:t>
            </a:r>
            <a:endParaRPr lang="ru-RU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F0CA1A-4309-4CDE-AA5E-4DC8B9A85FC3}"/>
              </a:ext>
            </a:extLst>
          </p:cNvPr>
          <p:cNvSpPr txBox="1"/>
          <p:nvPr/>
        </p:nvSpPr>
        <p:spPr>
          <a:xfrm>
            <a:off x="2387599" y="3081337"/>
            <a:ext cx="231775" cy="231775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c</a:t>
            </a:r>
            <a:endParaRPr lang="ru-RU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CD8324-2AD3-40E8-845C-9BB63CC3F305}"/>
              </a:ext>
            </a:extLst>
          </p:cNvPr>
          <p:cNvSpPr txBox="1"/>
          <p:nvPr/>
        </p:nvSpPr>
        <p:spPr>
          <a:xfrm>
            <a:off x="2623533" y="3121025"/>
            <a:ext cx="273050" cy="287542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7</a:t>
            </a:r>
            <a:endParaRPr lang="ru-RU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9C2B16-2425-461E-9ED7-1ACFA6EEE944}"/>
              </a:ext>
            </a:extLst>
          </p:cNvPr>
          <p:cNvSpPr txBox="1"/>
          <p:nvPr/>
        </p:nvSpPr>
        <p:spPr>
          <a:xfrm>
            <a:off x="7337259" y="800217"/>
            <a:ext cx="863931" cy="318153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 err="1"/>
              <a:t>Vector_a</a:t>
            </a:r>
            <a:endParaRPr lang="ru-RU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8C102D-0467-4D9D-909A-6E2ACB0B0B71}"/>
              </a:ext>
            </a:extLst>
          </p:cNvPr>
          <p:cNvSpPr txBox="1"/>
          <p:nvPr/>
        </p:nvSpPr>
        <p:spPr>
          <a:xfrm>
            <a:off x="7769225" y="1225549"/>
            <a:ext cx="927100" cy="187325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 err="1"/>
              <a:t>Vector_b</a:t>
            </a:r>
            <a:endParaRPr lang="ru-RU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52E77E-C1FC-4D87-B178-A109A32227B6}"/>
              </a:ext>
            </a:extLst>
          </p:cNvPr>
          <p:cNvSpPr txBox="1"/>
          <p:nvPr/>
        </p:nvSpPr>
        <p:spPr>
          <a:xfrm>
            <a:off x="5743575" y="3917951"/>
            <a:ext cx="1117600" cy="228599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lang="ru-RU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A8BE12-9331-4A24-A1EE-D61EE2A307A2}"/>
              </a:ext>
            </a:extLst>
          </p:cNvPr>
          <p:cNvSpPr txBox="1"/>
          <p:nvPr/>
        </p:nvSpPr>
        <p:spPr>
          <a:xfrm>
            <a:off x="5822950" y="3917950"/>
            <a:ext cx="889000" cy="228599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 err="1"/>
              <a:t>Vector_c</a:t>
            </a:r>
            <a:endParaRPr lang="ru-RU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5E0CF48-8762-473E-A523-90F9BD6F9BE4}"/>
              </a:ext>
            </a:extLst>
          </p:cNvPr>
          <p:cNvSpPr txBox="1"/>
          <p:nvPr/>
        </p:nvSpPr>
        <p:spPr>
          <a:xfrm rot="2597096">
            <a:off x="6944615" y="1442284"/>
            <a:ext cx="202866" cy="245979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2</a:t>
            </a:r>
            <a:endParaRPr lang="ru-RU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5DA28A-1741-4584-B2D3-2EE8FE4DDAD7}"/>
              </a:ext>
            </a:extLst>
          </p:cNvPr>
          <p:cNvSpPr txBox="1"/>
          <p:nvPr/>
        </p:nvSpPr>
        <p:spPr>
          <a:xfrm rot="18726155">
            <a:off x="5413126" y="1498803"/>
            <a:ext cx="294106" cy="228600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‘+’</a:t>
            </a:r>
            <a:endParaRPr lang="ru-RU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24025D-591A-4C07-862C-CAA00AF440BB}"/>
              </a:ext>
            </a:extLst>
          </p:cNvPr>
          <p:cNvSpPr txBox="1"/>
          <p:nvPr/>
        </p:nvSpPr>
        <p:spPr>
          <a:xfrm>
            <a:off x="6505575" y="1471612"/>
            <a:ext cx="206375" cy="187325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lang="ru-RU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15639F-D990-450C-BADA-0EE3EB19CA8A}"/>
              </a:ext>
            </a:extLst>
          </p:cNvPr>
          <p:cNvSpPr txBox="1"/>
          <p:nvPr/>
        </p:nvSpPr>
        <p:spPr>
          <a:xfrm rot="2747983">
            <a:off x="6383999" y="1433125"/>
            <a:ext cx="581025" cy="194327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a[0]</a:t>
            </a:r>
            <a:endParaRPr lang="ru-RU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2A3171-496E-4AA1-AC6A-B2EEE16C8765}"/>
              </a:ext>
            </a:extLst>
          </p:cNvPr>
          <p:cNvSpPr txBox="1"/>
          <p:nvPr/>
        </p:nvSpPr>
        <p:spPr>
          <a:xfrm rot="2747983">
            <a:off x="6553136" y="1285613"/>
            <a:ext cx="581025" cy="194327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a[1]</a:t>
            </a:r>
            <a:endParaRPr lang="ru-RU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089C3F-3B30-4C4F-8FCF-9D70050AD04E}"/>
              </a:ext>
            </a:extLst>
          </p:cNvPr>
          <p:cNvSpPr txBox="1"/>
          <p:nvPr/>
        </p:nvSpPr>
        <p:spPr>
          <a:xfrm rot="2747983">
            <a:off x="6755535" y="1098440"/>
            <a:ext cx="581025" cy="194327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a[2]</a:t>
            </a:r>
            <a:endParaRPr lang="ru-RU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7272CB6-F168-4AEB-B4BB-C8AB75D6794F}"/>
              </a:ext>
            </a:extLst>
          </p:cNvPr>
          <p:cNvSpPr txBox="1"/>
          <p:nvPr/>
        </p:nvSpPr>
        <p:spPr>
          <a:xfrm rot="2747983">
            <a:off x="6966320" y="902535"/>
            <a:ext cx="581025" cy="194327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a[3]</a:t>
            </a:r>
            <a:endParaRPr lang="ru-RU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91C2A3-E9B1-4377-BF8E-2C40B8337FAF}"/>
              </a:ext>
            </a:extLst>
          </p:cNvPr>
          <p:cNvSpPr txBox="1"/>
          <p:nvPr/>
        </p:nvSpPr>
        <p:spPr>
          <a:xfrm rot="2597096">
            <a:off x="7691893" y="2104978"/>
            <a:ext cx="202866" cy="245979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lang="ru-RU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C5875DC-E8E7-46F5-85EB-481D3BA0DB72}"/>
              </a:ext>
            </a:extLst>
          </p:cNvPr>
          <p:cNvSpPr txBox="1"/>
          <p:nvPr/>
        </p:nvSpPr>
        <p:spPr>
          <a:xfrm>
            <a:off x="7252853" y="2134306"/>
            <a:ext cx="206375" cy="187325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lang="ru-RU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C31ADA1-366C-40FF-918F-C8296C9E9184}"/>
              </a:ext>
            </a:extLst>
          </p:cNvPr>
          <p:cNvSpPr txBox="1"/>
          <p:nvPr/>
        </p:nvSpPr>
        <p:spPr>
          <a:xfrm rot="2659720">
            <a:off x="7101041" y="2133562"/>
            <a:ext cx="581025" cy="194327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b[0]</a:t>
            </a:r>
            <a:endParaRPr lang="ru-RU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874899-B4CF-45A1-BE41-689B28924326}"/>
              </a:ext>
            </a:extLst>
          </p:cNvPr>
          <p:cNvSpPr txBox="1"/>
          <p:nvPr/>
        </p:nvSpPr>
        <p:spPr>
          <a:xfrm rot="2597362">
            <a:off x="7271157" y="1943501"/>
            <a:ext cx="581025" cy="194327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b[1]</a:t>
            </a:r>
            <a:endParaRPr lang="ru-RU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19125F-F44F-4F3D-A566-8DB0AA1329C9}"/>
              </a:ext>
            </a:extLst>
          </p:cNvPr>
          <p:cNvSpPr txBox="1"/>
          <p:nvPr/>
        </p:nvSpPr>
        <p:spPr>
          <a:xfrm rot="2567623">
            <a:off x="7420948" y="1737141"/>
            <a:ext cx="581025" cy="194327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b[2]</a:t>
            </a:r>
            <a:endParaRPr lang="ru-RU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3863B1F-87C3-48C4-AB67-2532635F08BF}"/>
              </a:ext>
            </a:extLst>
          </p:cNvPr>
          <p:cNvSpPr txBox="1"/>
          <p:nvPr/>
        </p:nvSpPr>
        <p:spPr>
          <a:xfrm rot="2599602">
            <a:off x="7599370" y="1551994"/>
            <a:ext cx="581025" cy="194327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b[3]</a:t>
            </a:r>
            <a:endParaRPr lang="ru-RU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60F8A0-3C5E-42DA-AE14-CBCAFF91E234}"/>
              </a:ext>
            </a:extLst>
          </p:cNvPr>
          <p:cNvSpPr txBox="1"/>
          <p:nvPr/>
        </p:nvSpPr>
        <p:spPr>
          <a:xfrm rot="2597096">
            <a:off x="7127107" y="1621386"/>
            <a:ext cx="202866" cy="245979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7</a:t>
            </a:r>
            <a:endParaRPr lang="ru-RU" sz="14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402686C-4A6C-486C-8707-B043F55EEC9B}"/>
              </a:ext>
            </a:extLst>
          </p:cNvPr>
          <p:cNvSpPr txBox="1"/>
          <p:nvPr/>
        </p:nvSpPr>
        <p:spPr>
          <a:xfrm rot="2597096">
            <a:off x="7126221" y="1254959"/>
            <a:ext cx="202866" cy="245979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5</a:t>
            </a:r>
            <a:endParaRPr lang="ru-RU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9E7665-FC3A-4357-8265-57D789CC32D9}"/>
              </a:ext>
            </a:extLst>
          </p:cNvPr>
          <p:cNvSpPr txBox="1"/>
          <p:nvPr/>
        </p:nvSpPr>
        <p:spPr>
          <a:xfrm rot="2597096">
            <a:off x="7325578" y="1460730"/>
            <a:ext cx="202866" cy="245979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3</a:t>
            </a:r>
            <a:endParaRPr lang="ru-RU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0015D16-0F31-447B-AE6E-32B9D4233565}"/>
              </a:ext>
            </a:extLst>
          </p:cNvPr>
          <p:cNvSpPr txBox="1"/>
          <p:nvPr/>
        </p:nvSpPr>
        <p:spPr>
          <a:xfrm rot="2597096">
            <a:off x="7302969" y="1094030"/>
            <a:ext cx="202866" cy="245979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2</a:t>
            </a:r>
            <a:endParaRPr lang="ru-RU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E5E6A9-A50C-42F2-9926-359AB3F4F96A}"/>
              </a:ext>
            </a:extLst>
          </p:cNvPr>
          <p:cNvSpPr txBox="1"/>
          <p:nvPr/>
        </p:nvSpPr>
        <p:spPr>
          <a:xfrm rot="2597096">
            <a:off x="7486532" y="1279958"/>
            <a:ext cx="202866" cy="245979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1</a:t>
            </a:r>
            <a:endParaRPr lang="ru-RU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B0392B-7C9B-4EE7-9F7D-0E90A990637D}"/>
              </a:ext>
            </a:extLst>
          </p:cNvPr>
          <p:cNvSpPr txBox="1"/>
          <p:nvPr/>
        </p:nvSpPr>
        <p:spPr>
          <a:xfrm rot="2597096">
            <a:off x="6791705" y="1607522"/>
            <a:ext cx="202866" cy="245979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050" dirty="0"/>
              <a:t>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70C7F7-C877-4F76-BDC2-F9F76DDB9BAC}"/>
              </a:ext>
            </a:extLst>
          </p:cNvPr>
          <p:cNvSpPr txBox="1"/>
          <p:nvPr/>
        </p:nvSpPr>
        <p:spPr>
          <a:xfrm rot="2597096">
            <a:off x="6978418" y="1793982"/>
            <a:ext cx="202866" cy="245979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050" dirty="0"/>
              <a:t>2</a:t>
            </a:r>
            <a:endParaRPr lang="ru-RU" sz="105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8C2BA8-1ED1-41E4-B70F-28A722DF6759}"/>
              </a:ext>
            </a:extLst>
          </p:cNvPr>
          <p:cNvSpPr txBox="1"/>
          <p:nvPr/>
        </p:nvSpPr>
        <p:spPr>
          <a:xfrm>
            <a:off x="5691264" y="3611562"/>
            <a:ext cx="461886" cy="231775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C[0]</a:t>
            </a:r>
            <a:endParaRPr lang="ru-RU" sz="14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4A2A9F1-5A32-4241-96B8-BF917477514F}"/>
              </a:ext>
            </a:extLst>
          </p:cNvPr>
          <p:cNvSpPr txBox="1"/>
          <p:nvPr/>
        </p:nvSpPr>
        <p:spPr>
          <a:xfrm>
            <a:off x="5691264" y="3354755"/>
            <a:ext cx="461886" cy="231775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C[1]</a:t>
            </a:r>
            <a:endParaRPr lang="ru-RU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8EB7E36-1ED9-4A46-B7C4-DF9AAA9DE3AF}"/>
              </a:ext>
            </a:extLst>
          </p:cNvPr>
          <p:cNvSpPr txBox="1"/>
          <p:nvPr/>
        </p:nvSpPr>
        <p:spPr>
          <a:xfrm>
            <a:off x="5697614" y="3110464"/>
            <a:ext cx="461886" cy="231775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C[2]</a:t>
            </a:r>
            <a:endParaRPr lang="ru-RU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234D465-C142-4582-9C5D-B02EEBC5CB3B}"/>
              </a:ext>
            </a:extLst>
          </p:cNvPr>
          <p:cNvSpPr txBox="1"/>
          <p:nvPr/>
        </p:nvSpPr>
        <p:spPr>
          <a:xfrm>
            <a:off x="5691264" y="2865128"/>
            <a:ext cx="461886" cy="231775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C[3]</a:t>
            </a:r>
            <a:endParaRPr lang="ru-RU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39BEEEF-8270-43D5-B5AB-FA2783A896B2}"/>
              </a:ext>
            </a:extLst>
          </p:cNvPr>
          <p:cNvSpPr txBox="1"/>
          <p:nvPr/>
        </p:nvSpPr>
        <p:spPr>
          <a:xfrm>
            <a:off x="6153150" y="3615971"/>
            <a:ext cx="273050" cy="287542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7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64C204-6816-4A5C-9167-A35630B314E7}"/>
              </a:ext>
            </a:extLst>
          </p:cNvPr>
          <p:cNvSpPr txBox="1"/>
          <p:nvPr/>
        </p:nvSpPr>
        <p:spPr>
          <a:xfrm>
            <a:off x="6150961" y="3354754"/>
            <a:ext cx="273050" cy="287542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9</a:t>
            </a:r>
            <a:endParaRPr lang="ru-RU" sz="1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E5F1AC1-E2CD-4160-AD35-FCBA23390B5C}"/>
              </a:ext>
            </a:extLst>
          </p:cNvPr>
          <p:cNvSpPr txBox="1"/>
          <p:nvPr/>
        </p:nvSpPr>
        <p:spPr>
          <a:xfrm>
            <a:off x="6150961" y="3109418"/>
            <a:ext cx="273050" cy="287542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8</a:t>
            </a:r>
            <a:endParaRPr lang="ru-RU" sz="1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2B3D755-F031-4AD3-A1A8-70D3BF84BBF0}"/>
              </a:ext>
            </a:extLst>
          </p:cNvPr>
          <p:cNvSpPr txBox="1"/>
          <p:nvPr/>
        </p:nvSpPr>
        <p:spPr>
          <a:xfrm>
            <a:off x="6150961" y="2866171"/>
            <a:ext cx="273050" cy="287542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400" dirty="0"/>
              <a:t>3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144116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Как всё начиналось?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D55B937-3661-4E09-A519-99D4032BE5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4" t="1628" r="5059" b="10319"/>
          <a:stretch/>
        </p:blipFill>
        <p:spPr>
          <a:xfrm>
            <a:off x="52753" y="1060938"/>
            <a:ext cx="4825165" cy="33586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EEB022-43CB-4F56-9D66-0EEFA5EB2958}"/>
              </a:ext>
            </a:extLst>
          </p:cNvPr>
          <p:cNvSpPr txBox="1"/>
          <p:nvPr/>
        </p:nvSpPr>
        <p:spPr>
          <a:xfrm>
            <a:off x="4877917" y="1060938"/>
            <a:ext cx="4213329" cy="2257708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Основные вехи и года их появления: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MMX	</a:t>
            </a:r>
            <a:r>
              <a:rPr lang="ru-RU" sz="1100" dirty="0"/>
              <a:t>1997 год</a:t>
            </a:r>
            <a:r>
              <a:rPr lang="en-US" sz="1100" dirty="0"/>
              <a:t> (Intel Pentium MMX)</a:t>
            </a:r>
            <a:endParaRPr lang="en-US" sz="1400" dirty="0"/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SSE	</a:t>
            </a:r>
            <a:r>
              <a:rPr lang="ru-RU" sz="1100" dirty="0"/>
              <a:t>1999 год (</a:t>
            </a:r>
            <a:r>
              <a:rPr lang="ru-RU" sz="1100" dirty="0" err="1"/>
              <a:t>Intel</a:t>
            </a:r>
            <a:r>
              <a:rPr lang="ru-RU" sz="1100" dirty="0"/>
              <a:t> </a:t>
            </a:r>
            <a:r>
              <a:rPr lang="ru-RU" sz="1100" dirty="0" err="1"/>
              <a:t>Pentium</a:t>
            </a:r>
            <a:r>
              <a:rPr lang="ru-RU" sz="1100" dirty="0"/>
              <a:t> III)</a:t>
            </a:r>
            <a:br>
              <a:rPr lang="en-US" sz="1400" dirty="0"/>
            </a:br>
            <a:r>
              <a:rPr lang="en-US" sz="1400" dirty="0"/>
              <a:t>SSE4.2</a:t>
            </a:r>
            <a:r>
              <a:rPr lang="ru-RU" sz="1400" dirty="0"/>
              <a:t> </a:t>
            </a:r>
            <a:r>
              <a:rPr lang="en-US" sz="1400" dirty="0"/>
              <a:t> 	</a:t>
            </a:r>
            <a:r>
              <a:rPr lang="ru-RU" sz="1050" dirty="0"/>
              <a:t>2008 год (</a:t>
            </a:r>
            <a:r>
              <a:rPr lang="ru-RU" sz="1050" dirty="0" err="1"/>
              <a:t>Intel</a:t>
            </a:r>
            <a:r>
              <a:rPr lang="ru-RU" sz="1050" dirty="0"/>
              <a:t> </a:t>
            </a:r>
            <a:r>
              <a:rPr lang="ru-RU" sz="1050" dirty="0" err="1"/>
              <a:t>Core</a:t>
            </a:r>
            <a:r>
              <a:rPr lang="ru-RU" sz="1050" dirty="0"/>
              <a:t> i7)</a:t>
            </a:r>
            <a:endParaRPr lang="en-US" sz="1400" dirty="0"/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AVX</a:t>
            </a:r>
            <a:r>
              <a:rPr lang="ru-RU" sz="1400" b="1" dirty="0"/>
              <a:t> </a:t>
            </a:r>
            <a:r>
              <a:rPr lang="en-US" sz="1400" dirty="0"/>
              <a:t>	</a:t>
            </a:r>
            <a:r>
              <a:rPr lang="ru-RU" sz="1050" dirty="0"/>
              <a:t>2011 год (</a:t>
            </a:r>
            <a:r>
              <a:rPr lang="ru-RU" sz="1050" dirty="0" err="1"/>
              <a:t>Intel</a:t>
            </a:r>
            <a:r>
              <a:rPr lang="ru-RU" sz="1050" dirty="0"/>
              <a:t> </a:t>
            </a:r>
            <a:r>
              <a:rPr lang="ru-RU" sz="1050" dirty="0" err="1"/>
              <a:t>Sandy</a:t>
            </a:r>
            <a:r>
              <a:rPr lang="ru-RU" sz="1050" dirty="0"/>
              <a:t> </a:t>
            </a:r>
            <a:r>
              <a:rPr lang="ru-RU" sz="1050" dirty="0" err="1"/>
              <a:t>Bridge</a:t>
            </a:r>
            <a:r>
              <a:rPr lang="ru-RU" sz="1050" dirty="0"/>
              <a:t>)</a:t>
            </a:r>
            <a:br>
              <a:rPr lang="en-US" sz="1050" dirty="0"/>
            </a:br>
            <a:r>
              <a:rPr lang="en-US" sz="1400" dirty="0"/>
              <a:t>AVX2</a:t>
            </a:r>
            <a:r>
              <a:rPr lang="ru-RU" sz="1400" dirty="0"/>
              <a:t> </a:t>
            </a:r>
            <a:r>
              <a:rPr lang="en-US" sz="1400" dirty="0"/>
              <a:t>	</a:t>
            </a:r>
            <a:r>
              <a:rPr lang="ru-RU" sz="1050" dirty="0"/>
              <a:t>2013 год (</a:t>
            </a:r>
            <a:r>
              <a:rPr lang="ru-RU" sz="1050" dirty="0" err="1"/>
              <a:t>Intel</a:t>
            </a:r>
            <a:r>
              <a:rPr lang="ru-RU" sz="1050" dirty="0"/>
              <a:t> </a:t>
            </a:r>
            <a:r>
              <a:rPr lang="ru-RU" sz="1050" dirty="0" err="1"/>
              <a:t>Haswell</a:t>
            </a:r>
            <a:r>
              <a:rPr lang="ru-RU" sz="1050" dirty="0"/>
              <a:t>)</a:t>
            </a:r>
            <a:endParaRPr lang="en-US" sz="1400" dirty="0"/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AVX512F</a:t>
            </a:r>
            <a:r>
              <a:rPr lang="ru-RU" sz="1400" b="1" dirty="0"/>
              <a:t>	</a:t>
            </a:r>
            <a:r>
              <a:rPr lang="ru-RU" sz="1050" dirty="0"/>
              <a:t>2016 год (</a:t>
            </a:r>
            <a:r>
              <a:rPr lang="ru-RU" sz="1050" dirty="0" err="1"/>
              <a:t>Intel</a:t>
            </a:r>
            <a:r>
              <a:rPr lang="ru-RU" sz="1050" dirty="0"/>
              <a:t> </a:t>
            </a:r>
            <a:r>
              <a:rPr lang="ru-RU" sz="1050" dirty="0" err="1"/>
              <a:t>Xeon</a:t>
            </a:r>
            <a:r>
              <a:rPr lang="ru-RU" sz="1050" dirty="0"/>
              <a:t> </a:t>
            </a:r>
            <a:r>
              <a:rPr lang="ru-RU" sz="1050" dirty="0" err="1"/>
              <a:t>Phi</a:t>
            </a:r>
            <a:r>
              <a:rPr lang="ru-RU" sz="1050" dirty="0"/>
              <a:t> и </a:t>
            </a:r>
            <a:r>
              <a:rPr lang="ru-RU" sz="1050" dirty="0" err="1"/>
              <a:t>Intel</a:t>
            </a:r>
            <a:r>
              <a:rPr lang="ru-RU" sz="1050" dirty="0"/>
              <a:t> </a:t>
            </a:r>
            <a:r>
              <a:rPr lang="ru-RU" sz="1050" dirty="0" err="1"/>
              <a:t>Skylake</a:t>
            </a:r>
            <a:r>
              <a:rPr lang="ru-RU" sz="1050" dirty="0"/>
              <a:t>-SP)</a:t>
            </a:r>
          </a:p>
          <a:p>
            <a:pPr marR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tabLst/>
            </a:pPr>
            <a:r>
              <a:rPr lang="ru-RU" sz="1400" dirty="0"/>
              <a:t> </a:t>
            </a:r>
            <a:r>
              <a:rPr lang="en-US" sz="1400" dirty="0"/>
              <a:t>AMD:</a:t>
            </a:r>
            <a:endParaRPr lang="ru-RU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79305A-6D55-4819-BAF7-1DA7665DFF87}"/>
              </a:ext>
            </a:extLst>
          </p:cNvPr>
          <p:cNvSpPr txBox="1"/>
          <p:nvPr/>
        </p:nvSpPr>
        <p:spPr>
          <a:xfrm>
            <a:off x="207045" y="4567036"/>
            <a:ext cx="4226656" cy="272396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Пирамида развития </a:t>
            </a:r>
            <a:r>
              <a:rPr lang="en-US" sz="1400" dirty="0" err="1"/>
              <a:t>Simd</a:t>
            </a:r>
            <a:r>
              <a:rPr lang="ru-RU" sz="1400" dirty="0"/>
              <a:t> на </a:t>
            </a:r>
            <a:r>
              <a:rPr lang="en-US" sz="1400" dirty="0"/>
              <a:t>CPU</a:t>
            </a:r>
            <a:endParaRPr lang="ru-RU" sz="1400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824F515-B3EF-49B3-94C1-5F3DB600C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7918" y="3447831"/>
            <a:ext cx="4710299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indent="-17145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kumimoji="0" lang="ru-RU" altLang="ru-RU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MMX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1997 год (AMD K6-2)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3DNow!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1998 год (AMD K6-2)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SSE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2001 год (AMD 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Athlon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XP)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SSE2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2003 год (AMD 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Athlon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64)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SSE3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2005 год (AMD 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Athlon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64 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Venice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/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San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Diego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SSE4a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2007 год (AMD 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Phenom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SSE4.1, SSE4.2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2011 год (AMD 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Bulldozer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AVX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2011 год (AMD 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Bulldozer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AVX2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2015 год (AMD 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Excavator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9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AVX-512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en-US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	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2022 год (AMD 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Zen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4, серия </a:t>
            </a:r>
            <a:r>
              <a:rPr kumimoji="0" lang="ru-RU" altLang="ru-RU" sz="9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Ryzen</a:t>
            </a:r>
            <a:r>
              <a:rPr kumimoji="0" lang="ru-RU" altLang="ru-RU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7000) </a:t>
            </a:r>
          </a:p>
        </p:txBody>
      </p:sp>
    </p:spTree>
    <p:extLst>
      <p:ext uri="{BB962C8B-B14F-4D97-AF65-F5344CB8AC3E}">
        <p14:creationId xmlns:p14="http://schemas.microsoft.com/office/powerpoint/2010/main" val="262080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/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Версии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SIMD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и их отличия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71E5A14-115F-45ED-BBC3-283CCE328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397" y="809701"/>
            <a:ext cx="1428107" cy="37063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798946-243F-41E1-942F-6118A889ABC1}"/>
              </a:ext>
            </a:extLst>
          </p:cNvPr>
          <p:cNvSpPr txBox="1"/>
          <p:nvPr/>
        </p:nvSpPr>
        <p:spPr>
          <a:xfrm>
            <a:off x="5124199" y="4516052"/>
            <a:ext cx="3667375" cy="226278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ctr" defTabSz="1105557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Представление в процессоре</a:t>
            </a:r>
            <a:endParaRPr lang="en-US" sz="1400" dirty="0"/>
          </a:p>
          <a:p>
            <a:pPr marL="0" marR="0" indent="0" algn="ctr" defTabSz="1105557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с поддержкой</a:t>
            </a:r>
            <a:r>
              <a:rPr lang="en-US" sz="1400" dirty="0"/>
              <a:t> AVX-512</a:t>
            </a:r>
            <a:endParaRPr lang="ru-RU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A82342-13B5-467B-8E1F-30AA08FFE6F9}"/>
              </a:ext>
            </a:extLst>
          </p:cNvPr>
          <p:cNvSpPr txBox="1"/>
          <p:nvPr/>
        </p:nvSpPr>
        <p:spPr>
          <a:xfrm>
            <a:off x="522949" y="1188958"/>
            <a:ext cx="4667479" cy="2416367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285750" marR="0" indent="-28575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ru-RU" sz="1400" dirty="0"/>
              <a:t>Расширения </a:t>
            </a:r>
            <a:r>
              <a:rPr lang="en-US" sz="1400" dirty="0"/>
              <a:t>SSE</a:t>
            </a:r>
            <a:r>
              <a:rPr lang="ru-RU" sz="1400" dirty="0"/>
              <a:t> и его последующие версии добавили регистры </a:t>
            </a:r>
            <a:r>
              <a:rPr lang="en-US" sz="1400" dirty="0"/>
              <a:t>xmm0-xmm15 </a:t>
            </a:r>
            <a:r>
              <a:rPr lang="ru-RU" sz="1400" dirty="0"/>
              <a:t>отдельные от старого стека, размером 128 бит</a:t>
            </a:r>
          </a:p>
          <a:p>
            <a:pPr marL="285750" marR="0" indent="-28575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endParaRPr lang="ru-RU" sz="1400" dirty="0"/>
          </a:p>
          <a:p>
            <a:pPr marL="285750" marR="0" indent="-28575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ru-RU" sz="1400" dirty="0"/>
              <a:t>Расширения </a:t>
            </a:r>
            <a:r>
              <a:rPr lang="en-US" sz="1400" dirty="0"/>
              <a:t>AVX </a:t>
            </a:r>
            <a:r>
              <a:rPr lang="ru-RU" sz="1400" dirty="0"/>
              <a:t>добавили </a:t>
            </a:r>
            <a:r>
              <a:rPr lang="en-US" sz="1400" dirty="0" err="1"/>
              <a:t>ymm</a:t>
            </a:r>
            <a:r>
              <a:rPr lang="ru-RU" sz="1400" dirty="0"/>
              <a:t> и </a:t>
            </a:r>
            <a:r>
              <a:rPr lang="en-US" sz="1400" dirty="0" err="1"/>
              <a:t>zmm</a:t>
            </a:r>
            <a:br>
              <a:rPr lang="ru-RU" sz="1400" dirty="0"/>
            </a:br>
            <a:r>
              <a:rPr lang="ru-RU" sz="1400" dirty="0"/>
              <a:t>регистры, размером 256 и 512 бит, соответственно и инструкции для работы с ними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32CA07B-87B3-4FDC-BD5C-6966D1C6E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439" y="3611177"/>
            <a:ext cx="3895725" cy="9048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140465-6FE7-4CC5-A1B4-5D1279AB1B56}"/>
              </a:ext>
            </a:extLst>
          </p:cNvPr>
          <p:cNvSpPr txBox="1"/>
          <p:nvPr/>
        </p:nvSpPr>
        <p:spPr>
          <a:xfrm>
            <a:off x="522439" y="4518861"/>
            <a:ext cx="3752397" cy="226278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Абстрактное представление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41EDE9-E939-4DA0-96B5-AE3897ABC3D0}"/>
              </a:ext>
            </a:extLst>
          </p:cNvPr>
          <p:cNvSpPr txBox="1"/>
          <p:nvPr/>
        </p:nvSpPr>
        <p:spPr>
          <a:xfrm>
            <a:off x="4418164" y="3617029"/>
            <a:ext cx="849364" cy="904875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000" dirty="0"/>
              <a:t>MMX</a:t>
            </a:r>
          </a:p>
          <a:p>
            <a:pPr marL="0" marR="0" indent="0" algn="l" defTabSz="1105557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000" dirty="0"/>
              <a:t>SSE</a:t>
            </a:r>
          </a:p>
          <a:p>
            <a:pPr marL="0" marR="0" indent="0" algn="l" defTabSz="1105557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000" dirty="0"/>
              <a:t>AVX</a:t>
            </a:r>
          </a:p>
          <a:p>
            <a:pPr marL="0" marR="0" indent="0" algn="l" defTabSz="1105557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en-US" sz="1000" dirty="0"/>
              <a:t>AVX-512</a:t>
            </a:r>
            <a:endParaRPr lang="ru-RU" sz="1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>
            <a:spLocks noGrp="1"/>
          </p:cNvSpPr>
          <p:nvPr>
            <p:ph type="title"/>
          </p:nvPr>
        </p:nvSpPr>
        <p:spPr>
          <a:xfrm>
            <a:off x="588963" y="138113"/>
            <a:ext cx="7134225" cy="944562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Что умеет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SIMD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 от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MMX </a:t>
            </a:r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к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AVX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7B2BD7-61BE-42F5-90F8-BF72E9B24C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9552" y="819626"/>
            <a:ext cx="5134739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tabLst/>
            </a:pPr>
            <a:r>
              <a:rPr kumimoji="0" lang="ru-RU" altLang="ru-RU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SSE (SSE1, 1999) </a:t>
            </a:r>
            <a:r>
              <a:rPr kumimoji="0" lang="ru-RU" altLang="ru-RU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  <a:cs typeface="Arial" panose="020B0604020202020204" pitchFamily="34" charset="0"/>
              </a:rPr>
              <a:t>(70 инструкций)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Арифметика с плавающей точкой: </a:t>
            </a:r>
            <a:r>
              <a:rPr kumimoji="0" lang="en-US" altLang="ru-RU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	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62B5E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  <a:cs typeface="Arial" panose="020B0604020202020204" pitchFamily="34" charset="0"/>
              </a:rPr>
              <a:t>ADDPS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62B5E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  <a:cs typeface="Arial" panose="020B0604020202020204" pitchFamily="34" charset="0"/>
              </a:rPr>
              <a:t>SUBPS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62B5E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  <a:cs typeface="Arial" panose="020B0604020202020204" pitchFamily="34" charset="0"/>
              </a:rPr>
              <a:t>MULPS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62B5E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  <a:cs typeface="Arial" panose="020B0604020202020204" pitchFamily="34" charset="0"/>
              </a:rPr>
              <a:t>DIVPS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kumimoji="0" lang="ru-RU" altLang="ru-RU" sz="900" i="0" u="none" strike="noStrike" cap="none" normalizeH="0" baseline="0" dirty="0">
                <a:ln>
                  <a:noFill/>
                </a:ln>
                <a:solidFill>
                  <a:srgbClr val="62B5E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  <a:cs typeface="Arial" panose="020B0604020202020204" pitchFamily="34" charset="0"/>
              </a:rPr>
              <a:t>SQRTPS</a:t>
            </a:r>
            <a:endParaRPr kumimoji="0" lang="ru-RU" altLang="ru-RU" sz="1000" i="0" u="none" strike="noStrike" cap="none" normalizeH="0" baseline="0" dirty="0">
              <a:ln>
                <a:noFill/>
              </a:ln>
              <a:solidFill>
                <a:srgbClr val="62B5E5"/>
              </a:solidFill>
              <a:effectLst/>
              <a:highlight>
                <a:srgbClr val="1F1F1F"/>
              </a:highligh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Логические операции: </a:t>
            </a:r>
            <a:r>
              <a:rPr kumimoji="0" lang="en-US" altLang="ru-RU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		</a:t>
            </a:r>
            <a:r>
              <a:rPr kumimoji="0" lang="ru-RU" altLang="ru-RU" sz="1000" i="0" u="none" strike="noStrike" cap="none" normalizeH="0" baseline="0" dirty="0">
                <a:ln>
                  <a:noFill/>
                </a:ln>
                <a:solidFill>
                  <a:srgbClr val="62B5E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  <a:cs typeface="Arial" panose="020B0604020202020204" pitchFamily="34" charset="0"/>
              </a:rPr>
              <a:t>ANDPS</a:t>
            </a:r>
            <a:r>
              <a:rPr kumimoji="0" lang="ru-RU" altLang="ru-RU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kumimoji="0" lang="ru-RU" altLang="ru-RU" sz="1000" i="0" u="none" strike="noStrike" cap="none" normalizeH="0" baseline="0" dirty="0">
                <a:ln>
                  <a:noFill/>
                </a:ln>
                <a:solidFill>
                  <a:srgbClr val="62B5E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  <a:cs typeface="Arial" panose="020B0604020202020204" pitchFamily="34" charset="0"/>
              </a:rPr>
              <a:t>ORPS</a:t>
            </a:r>
            <a:r>
              <a:rPr kumimoji="0" lang="ru-RU" altLang="ru-RU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kumimoji="0" lang="ru-RU" altLang="ru-RU" sz="1000" i="0" u="none" strike="noStrike" cap="none" normalizeH="0" baseline="0" dirty="0">
                <a:ln>
                  <a:noFill/>
                </a:ln>
                <a:solidFill>
                  <a:srgbClr val="62B5E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  <a:cs typeface="Arial" panose="020B0604020202020204" pitchFamily="34" charset="0"/>
              </a:rPr>
              <a:t>XORPS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Сравнение: </a:t>
            </a:r>
            <a:r>
              <a:rPr kumimoji="0" lang="en-US" altLang="ru-RU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		</a:t>
            </a:r>
            <a:r>
              <a:rPr kumimoji="0" lang="ru-RU" altLang="ru-RU" sz="1000" i="0" u="none" strike="noStrike" cap="none" normalizeH="0" baseline="0" dirty="0">
                <a:ln>
                  <a:noFill/>
                </a:ln>
                <a:solidFill>
                  <a:srgbClr val="62B5E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  <a:cs typeface="Arial" panose="020B0604020202020204" pitchFamily="34" charset="0"/>
              </a:rPr>
              <a:t>CMPPS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Перестановка данных: </a:t>
            </a:r>
            <a:r>
              <a:rPr kumimoji="0" lang="en-US" altLang="ru-RU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		</a:t>
            </a:r>
            <a:r>
              <a:rPr kumimoji="0" lang="ru-RU" altLang="ru-RU" sz="1000" i="0" u="none" strike="noStrike" cap="none" normalizeH="0" baseline="0" dirty="0">
                <a:ln>
                  <a:noFill/>
                </a:ln>
                <a:solidFill>
                  <a:srgbClr val="62B5E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  <a:cs typeface="Arial" panose="020B0604020202020204" pitchFamily="34" charset="0"/>
              </a:rPr>
              <a:t>SHUFPS</a:t>
            </a:r>
            <a:r>
              <a:rPr kumimoji="0" lang="ru-RU" altLang="ru-RU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kumimoji="0" lang="ru-RU" altLang="ru-RU" sz="1000" i="0" u="none" strike="noStrike" cap="none" normalizeH="0" baseline="0" dirty="0">
                <a:ln>
                  <a:noFill/>
                </a:ln>
                <a:solidFill>
                  <a:srgbClr val="62B5E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  <a:cs typeface="Arial" panose="020B0604020202020204" pitchFamily="34" charset="0"/>
              </a:rPr>
              <a:t>MOVAPS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endParaRPr kumimoji="0" lang="ru-RU" altLang="ru-RU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tabLst/>
            </a:pPr>
            <a:r>
              <a:rPr kumimoji="0" lang="ru-RU" altLang="ru-RU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SSE2 (2001) </a:t>
            </a:r>
            <a:r>
              <a:rPr kumimoji="0" lang="ru-RU" altLang="ru-RU" sz="1000" b="1" i="0" u="none" strike="noStrike" cap="none" normalizeH="0" baseline="0" dirty="0">
                <a:ln>
                  <a:noFill/>
                </a:ln>
                <a:effectLst/>
                <a:highlight>
                  <a:srgbClr val="C0C0C0"/>
                </a:highlight>
                <a:cs typeface="Arial" panose="020B0604020202020204" pitchFamily="34" charset="0"/>
              </a:rPr>
              <a:t>(214 инструкций)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Арифметика с целыми числами: </a:t>
            </a:r>
            <a:r>
              <a:rPr kumimoji="0" lang="en-US" altLang="ru-RU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	</a:t>
            </a:r>
            <a:r>
              <a:rPr kumimoji="0" lang="ru-RU" altLang="ru-RU" sz="1000" i="0" u="none" strike="noStrike" cap="none" normalizeH="0" baseline="0" dirty="0">
                <a:ln>
                  <a:noFill/>
                </a:ln>
                <a:solidFill>
                  <a:srgbClr val="62B5E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  <a:cs typeface="Arial" panose="020B0604020202020204" pitchFamily="34" charset="0"/>
              </a:rPr>
              <a:t>PADDB</a:t>
            </a:r>
            <a:r>
              <a:rPr kumimoji="0" lang="ru-RU" altLang="ru-RU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kumimoji="0" lang="ru-RU" altLang="ru-RU" sz="1000" i="0" u="none" strike="noStrike" cap="none" normalizeH="0" baseline="0" dirty="0">
                <a:ln>
                  <a:noFill/>
                </a:ln>
                <a:solidFill>
                  <a:srgbClr val="62B5E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  <a:cs typeface="Arial" panose="020B0604020202020204" pitchFamily="34" charset="0"/>
              </a:rPr>
              <a:t>PSUBB</a:t>
            </a:r>
            <a:r>
              <a:rPr kumimoji="0" lang="ru-RU" altLang="ru-RU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kumimoji="0" lang="ru-RU" altLang="ru-RU" sz="1000" i="0" u="none" strike="noStrike" cap="none" normalizeH="0" baseline="0" dirty="0">
                <a:ln>
                  <a:noFill/>
                </a:ln>
                <a:solidFill>
                  <a:srgbClr val="62B5E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  <a:cs typeface="Arial" panose="020B0604020202020204" pitchFamily="34" charset="0"/>
              </a:rPr>
              <a:t>PMULHW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Дополнительно с плавающей точкой: </a:t>
            </a:r>
            <a:r>
              <a:rPr kumimoji="0" lang="en-US" altLang="ru-RU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	</a:t>
            </a:r>
            <a:r>
              <a:rPr lang="ru-RU" altLang="ru-RU" sz="1000" dirty="0">
                <a:solidFill>
                  <a:srgbClr val="62B5E5"/>
                </a:solidFill>
                <a:highlight>
                  <a:srgbClr val="1F1F1F"/>
                </a:highlight>
                <a:latin typeface="Consolas" panose="020B0609020204030204" pitchFamily="49" charset="0"/>
                <a:cs typeface="Arial" panose="020B0604020202020204" pitchFamily="34" charset="0"/>
              </a:rPr>
              <a:t>ADDPD</a:t>
            </a:r>
            <a:r>
              <a:rPr kumimoji="0" lang="ru-RU" altLang="ru-RU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ru-RU" altLang="ru-RU" sz="1000" dirty="0">
                <a:solidFill>
                  <a:srgbClr val="62B5E5"/>
                </a:solidFill>
                <a:highlight>
                  <a:srgbClr val="1F1F1F"/>
                </a:highlight>
                <a:latin typeface="Consolas" panose="020B0609020204030204" pitchFamily="49" charset="0"/>
                <a:cs typeface="Arial" panose="020B0604020202020204" pitchFamily="34" charset="0"/>
              </a:rPr>
              <a:t>MULPD</a:t>
            </a:r>
            <a:r>
              <a:rPr kumimoji="0" lang="ru-RU" altLang="ru-RU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ru-RU" altLang="ru-RU" sz="1000" dirty="0">
                <a:solidFill>
                  <a:srgbClr val="62B5E5"/>
                </a:solidFill>
                <a:highlight>
                  <a:srgbClr val="1F1F1F"/>
                </a:highlight>
                <a:latin typeface="Consolas" panose="020B0609020204030204" pitchFamily="49" charset="0"/>
                <a:cs typeface="Arial" panose="020B0604020202020204" pitchFamily="34" charset="0"/>
              </a:rPr>
              <a:t>SQRTPD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Перемещение данных: </a:t>
            </a:r>
            <a:r>
              <a:rPr kumimoji="0" lang="en-US" altLang="ru-RU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		</a:t>
            </a:r>
            <a:r>
              <a:rPr lang="ru-RU" altLang="ru-RU" sz="1000" dirty="0">
                <a:solidFill>
                  <a:srgbClr val="62B5E5"/>
                </a:solidFill>
                <a:highlight>
                  <a:srgbClr val="1F1F1F"/>
                </a:highlight>
                <a:latin typeface="Consolas" panose="020B0609020204030204" pitchFamily="49" charset="0"/>
                <a:cs typeface="Arial" panose="020B0604020202020204" pitchFamily="34" charset="0"/>
              </a:rPr>
              <a:t>MOVDQA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endParaRPr kumimoji="0" lang="ru-RU" altLang="ru-RU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tabLst/>
            </a:pPr>
            <a:r>
              <a:rPr kumimoji="0" lang="ru-RU" altLang="ru-RU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SSE3 (2004) </a:t>
            </a:r>
            <a:r>
              <a:rPr kumimoji="0" lang="ru-RU" altLang="ru-RU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C0C0C0"/>
                </a:highlight>
                <a:cs typeface="Arial" panose="020B0604020202020204" pitchFamily="34" charset="0"/>
              </a:rPr>
              <a:t>(227 инструкций)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1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Горизонтальные операции: </a:t>
            </a:r>
            <a:r>
              <a:rPr kumimoji="0" lang="en-US" altLang="ru-RU" sz="1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	</a:t>
            </a:r>
            <a:r>
              <a:rPr lang="ru-RU" altLang="ru-RU" sz="1000" dirty="0">
                <a:solidFill>
                  <a:srgbClr val="62B5E5"/>
                </a:solidFill>
                <a:highlight>
                  <a:srgbClr val="1F1F1F"/>
                </a:highlight>
                <a:latin typeface="Consolas" panose="020B0609020204030204" pitchFamily="49" charset="0"/>
                <a:cs typeface="Arial" panose="020B0604020202020204" pitchFamily="34" charset="0"/>
              </a:rPr>
              <a:t>HADDPS</a:t>
            </a:r>
            <a:r>
              <a:rPr kumimoji="0" lang="ru-RU" altLang="ru-RU" sz="1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ru-RU" altLang="ru-RU" sz="1000" dirty="0">
                <a:solidFill>
                  <a:srgbClr val="62B5E5"/>
                </a:solidFill>
                <a:highlight>
                  <a:srgbClr val="1F1F1F"/>
                </a:highlight>
                <a:latin typeface="Consolas" panose="020B0609020204030204" pitchFamily="49" charset="0"/>
                <a:cs typeface="Arial" panose="020B0604020202020204" pitchFamily="34" charset="0"/>
              </a:rPr>
              <a:t>HSUBPS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ru-RU" altLang="ru-RU" sz="1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Дублирование: </a:t>
            </a:r>
            <a:r>
              <a:rPr kumimoji="0" lang="en-US" altLang="ru-RU" sz="100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Arial" panose="020B0604020202020204" pitchFamily="34" charset="0"/>
              </a:rPr>
              <a:t>		</a:t>
            </a:r>
            <a:r>
              <a:rPr lang="ru-RU" altLang="ru-RU" sz="1000" dirty="0">
                <a:solidFill>
                  <a:srgbClr val="62B5E5"/>
                </a:solidFill>
                <a:highlight>
                  <a:srgbClr val="1F1F1F"/>
                </a:highlight>
                <a:latin typeface="Consolas" panose="020B0609020204030204" pitchFamily="49" charset="0"/>
                <a:cs typeface="Arial" panose="020B0604020202020204" pitchFamily="34" charset="0"/>
              </a:rPr>
              <a:t>MOVSLDUP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D10E69C-B2A9-4DF1-82CD-E410BFC75B5A}"/>
              </a:ext>
            </a:extLst>
          </p:cNvPr>
          <p:cNvSpPr/>
          <p:nvPr/>
        </p:nvSpPr>
        <p:spPr>
          <a:xfrm>
            <a:off x="2169552" y="3066395"/>
            <a:ext cx="460365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</a:pPr>
            <a:r>
              <a:rPr lang="ru-RU" altLang="ru-RU" sz="1000" b="1" dirty="0">
                <a:cs typeface="Arial" panose="020B0604020202020204" pitchFamily="34" charset="0"/>
              </a:rPr>
              <a:t>SSSE3 (2006) </a:t>
            </a:r>
            <a:r>
              <a:rPr lang="ru-RU" altLang="ru-RU" sz="1000" b="1" dirty="0">
                <a:highlight>
                  <a:srgbClr val="C0C0C0"/>
                </a:highlight>
                <a:cs typeface="Arial" panose="020B0604020202020204" pitchFamily="34" charset="0"/>
              </a:rPr>
              <a:t>(259 инструкций)</a:t>
            </a:r>
          </a:p>
          <a:p>
            <a:pPr marL="171450" lvl="0" indent="-17145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altLang="ru-RU" sz="1000" dirty="0">
                <a:cs typeface="Arial" panose="020B0604020202020204" pitchFamily="34" charset="0"/>
              </a:rPr>
              <a:t>Модификация знака: </a:t>
            </a:r>
            <a:r>
              <a:rPr lang="en-US" altLang="ru-RU" sz="1000" dirty="0">
                <a:cs typeface="Arial" panose="020B0604020202020204" pitchFamily="34" charset="0"/>
              </a:rPr>
              <a:t>		</a:t>
            </a:r>
            <a:r>
              <a:rPr lang="ru-RU" altLang="ru-RU" sz="1000" dirty="0">
                <a:solidFill>
                  <a:srgbClr val="62B5E5"/>
                </a:solidFill>
                <a:highlight>
                  <a:srgbClr val="1F1F1F"/>
                </a:highlight>
                <a:latin typeface="Consolas" panose="020B0609020204030204" pitchFamily="49" charset="0"/>
                <a:cs typeface="Arial" panose="020B0604020202020204" pitchFamily="34" charset="0"/>
              </a:rPr>
              <a:t>PSIGNB</a:t>
            </a:r>
            <a:r>
              <a:rPr lang="ru-RU" altLang="ru-RU" sz="1000" dirty="0"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ru-RU" altLang="ru-RU" sz="1000" dirty="0">
                <a:solidFill>
                  <a:srgbClr val="62B5E5"/>
                </a:solidFill>
                <a:highlight>
                  <a:srgbClr val="1F1F1F"/>
                </a:highlight>
                <a:latin typeface="Consolas" panose="020B0609020204030204" pitchFamily="49" charset="0"/>
                <a:cs typeface="Arial" panose="020B0604020202020204" pitchFamily="34" charset="0"/>
              </a:rPr>
              <a:t>PABSB</a:t>
            </a:r>
          </a:p>
          <a:p>
            <a:pPr marL="171450" lvl="0" indent="-17145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altLang="ru-RU" sz="1000" dirty="0">
                <a:cs typeface="Arial" panose="020B0604020202020204" pitchFamily="34" charset="0"/>
              </a:rPr>
              <a:t>Перестановка байт: </a:t>
            </a:r>
            <a:r>
              <a:rPr lang="en-US" altLang="ru-RU" sz="1000" dirty="0">
                <a:cs typeface="Arial" panose="020B0604020202020204" pitchFamily="34" charset="0"/>
              </a:rPr>
              <a:t>		</a:t>
            </a:r>
            <a:r>
              <a:rPr lang="ru-RU" altLang="ru-RU" sz="1000" dirty="0">
                <a:solidFill>
                  <a:srgbClr val="62B5E5"/>
                </a:solidFill>
                <a:highlight>
                  <a:srgbClr val="1F1F1F"/>
                </a:highlight>
                <a:latin typeface="Consolas" panose="020B0609020204030204" pitchFamily="49" charset="0"/>
                <a:cs typeface="Arial" panose="020B0604020202020204" pitchFamily="34" charset="0"/>
              </a:rPr>
              <a:t>PSHUFB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</a:pPr>
            <a:endParaRPr lang="ru-RU" altLang="ru-RU" sz="1000" b="1" dirty="0">
              <a:cs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</a:pPr>
            <a:r>
              <a:rPr lang="ru-RU" altLang="ru-RU" sz="1000" b="1" dirty="0">
                <a:cs typeface="Arial" panose="020B0604020202020204" pitchFamily="34" charset="0"/>
              </a:rPr>
              <a:t>SSE4.1 (2007) </a:t>
            </a:r>
            <a:r>
              <a:rPr lang="ru-RU" altLang="ru-RU" sz="1000" b="1" dirty="0">
                <a:highlight>
                  <a:srgbClr val="C0C0C0"/>
                </a:highlight>
                <a:cs typeface="Arial" panose="020B0604020202020204" pitchFamily="34" charset="0"/>
              </a:rPr>
              <a:t>(306 инструкций)</a:t>
            </a:r>
          </a:p>
          <a:p>
            <a:pPr marL="171450" lvl="0" indent="-17145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altLang="ru-RU" sz="1000" dirty="0">
                <a:cs typeface="Arial" panose="020B0604020202020204" pitchFamily="34" charset="0"/>
              </a:rPr>
              <a:t>Операции с целыми числами: </a:t>
            </a:r>
            <a:r>
              <a:rPr lang="en-US" altLang="ru-RU" sz="1000" dirty="0">
                <a:cs typeface="Arial" panose="020B0604020202020204" pitchFamily="34" charset="0"/>
              </a:rPr>
              <a:t>	</a:t>
            </a:r>
            <a:r>
              <a:rPr lang="ru-RU" altLang="ru-RU" sz="1000" dirty="0">
                <a:solidFill>
                  <a:srgbClr val="62B5E5"/>
                </a:solidFill>
                <a:highlight>
                  <a:srgbClr val="1F1F1F"/>
                </a:highlight>
                <a:latin typeface="Consolas" panose="020B0609020204030204" pitchFamily="49" charset="0"/>
                <a:cs typeface="Arial" panose="020B0604020202020204" pitchFamily="34" charset="0"/>
              </a:rPr>
              <a:t>PMULLD</a:t>
            </a:r>
            <a:r>
              <a:rPr lang="ru-RU" altLang="ru-RU" sz="1000" dirty="0">
                <a:latin typeface="Consolas" panose="020B0609020204030204" pitchFamily="49" charset="0"/>
                <a:cs typeface="Arial" panose="020B0604020202020204" pitchFamily="34" charset="0"/>
              </a:rPr>
              <a:t>, </a:t>
            </a:r>
            <a:r>
              <a:rPr lang="ru-RU" altLang="ru-RU" sz="1000" dirty="0">
                <a:solidFill>
                  <a:srgbClr val="62B5E5"/>
                </a:solidFill>
                <a:highlight>
                  <a:srgbClr val="1F1F1F"/>
                </a:highlight>
                <a:latin typeface="Consolas" panose="020B0609020204030204" pitchFamily="49" charset="0"/>
                <a:cs typeface="Arial" panose="020B0604020202020204" pitchFamily="34" charset="0"/>
              </a:rPr>
              <a:t>PTEST</a:t>
            </a:r>
          </a:p>
          <a:p>
            <a:pPr marL="171450" lvl="0" indent="-17145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altLang="ru-RU" sz="1000" dirty="0">
                <a:cs typeface="Arial" panose="020B0604020202020204" pitchFamily="34" charset="0"/>
              </a:rPr>
              <a:t>Округление: </a:t>
            </a:r>
            <a:r>
              <a:rPr lang="en-US" altLang="ru-RU" sz="1000" dirty="0">
                <a:cs typeface="Arial" panose="020B0604020202020204" pitchFamily="34" charset="0"/>
              </a:rPr>
              <a:t>		</a:t>
            </a:r>
            <a:r>
              <a:rPr lang="ru-RU" altLang="ru-RU" sz="1000" dirty="0">
                <a:solidFill>
                  <a:srgbClr val="62B5E5"/>
                </a:solidFill>
                <a:highlight>
                  <a:srgbClr val="1F1F1F"/>
                </a:highlight>
                <a:latin typeface="Consolas" panose="020B0609020204030204" pitchFamily="49" charset="0"/>
                <a:cs typeface="Arial" panose="020B0604020202020204" pitchFamily="34" charset="0"/>
              </a:rPr>
              <a:t>ROUNDPS</a:t>
            </a:r>
          </a:p>
          <a:p>
            <a:pPr marL="171450" lvl="0" indent="-17145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altLang="ru-RU" sz="1000" dirty="0">
                <a:cs typeface="Arial" panose="020B0604020202020204" pitchFamily="34" charset="0"/>
              </a:rPr>
              <a:t>Скалярное произведение: </a:t>
            </a:r>
            <a:r>
              <a:rPr lang="en-US" altLang="ru-RU" sz="1000" dirty="0">
                <a:cs typeface="Arial" panose="020B0604020202020204" pitchFamily="34" charset="0"/>
              </a:rPr>
              <a:t>	</a:t>
            </a:r>
            <a:r>
              <a:rPr lang="ru-RU" altLang="ru-RU" sz="1000" dirty="0">
                <a:solidFill>
                  <a:srgbClr val="62B5E5"/>
                </a:solidFill>
                <a:highlight>
                  <a:srgbClr val="1F1F1F"/>
                </a:highlight>
                <a:latin typeface="Consolas" panose="020B0609020204030204" pitchFamily="49" charset="0"/>
                <a:cs typeface="Arial" panose="020B0604020202020204" pitchFamily="34" charset="0"/>
              </a:rPr>
              <a:t>DPPS</a:t>
            </a:r>
          </a:p>
          <a:p>
            <a:pPr marL="171450" lvl="0" indent="-17145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ru-RU" altLang="ru-RU" sz="1000" dirty="0">
              <a:cs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</a:pPr>
            <a:r>
              <a:rPr lang="ru-RU" altLang="ru-RU" sz="1000" b="1" dirty="0">
                <a:cs typeface="Arial" panose="020B0604020202020204" pitchFamily="34" charset="0"/>
              </a:rPr>
              <a:t>SSE4.2 (2008) </a:t>
            </a:r>
            <a:r>
              <a:rPr lang="ru-RU" altLang="ru-RU" sz="1000" b="1" dirty="0">
                <a:highlight>
                  <a:srgbClr val="C0C0C0"/>
                </a:highlight>
                <a:cs typeface="Arial" panose="020B0604020202020204" pitchFamily="34" charset="0"/>
              </a:rPr>
              <a:t>(313 инструкций)</a:t>
            </a:r>
          </a:p>
          <a:p>
            <a:pPr marL="171450" lvl="0" indent="-17145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altLang="ru-RU" sz="1000" dirty="0">
                <a:cs typeface="Arial" panose="020B0604020202020204" pitchFamily="34" charset="0"/>
              </a:rPr>
              <a:t>Сравнение строк: </a:t>
            </a:r>
            <a:r>
              <a:rPr lang="en-US" altLang="ru-RU" sz="1000" dirty="0">
                <a:cs typeface="Arial" panose="020B0604020202020204" pitchFamily="34" charset="0"/>
              </a:rPr>
              <a:t>		</a:t>
            </a:r>
            <a:r>
              <a:rPr lang="ru-RU" altLang="ru-RU" sz="1000" dirty="0">
                <a:solidFill>
                  <a:srgbClr val="62B5E5"/>
                </a:solidFill>
                <a:highlight>
                  <a:srgbClr val="1F1F1F"/>
                </a:highlight>
                <a:latin typeface="Consolas" panose="020B0609020204030204" pitchFamily="49" charset="0"/>
                <a:cs typeface="Arial" panose="020B0604020202020204" pitchFamily="34" charset="0"/>
              </a:rPr>
              <a:t>PCMPISTRI</a:t>
            </a:r>
          </a:p>
          <a:p>
            <a:pPr marL="171450" lvl="0" indent="-171450" defTabSz="914400" eaLnBrk="0" fontAlgn="base" hangingPunct="0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ru-RU" altLang="ru-RU" sz="1000" dirty="0">
                <a:cs typeface="Arial" panose="020B0604020202020204" pitchFamily="34" charset="0"/>
              </a:rPr>
              <a:t>CRC32: </a:t>
            </a:r>
            <a:r>
              <a:rPr lang="en-US" altLang="ru-RU" sz="1000" dirty="0">
                <a:cs typeface="Arial" panose="020B0604020202020204" pitchFamily="34" charset="0"/>
              </a:rPr>
              <a:t>			</a:t>
            </a:r>
            <a:r>
              <a:rPr lang="ru-RU" altLang="ru-RU" sz="1000" dirty="0">
                <a:solidFill>
                  <a:srgbClr val="62B5E5"/>
                </a:solidFill>
                <a:highlight>
                  <a:srgbClr val="1F1F1F"/>
                </a:highlight>
                <a:latin typeface="Consolas" panose="020B0609020204030204" pitchFamily="49" charset="0"/>
                <a:cs typeface="Arial" panose="020B0604020202020204" pitchFamily="34" charset="0"/>
              </a:rPr>
              <a:t>CRC32</a:t>
            </a:r>
          </a:p>
        </p:txBody>
      </p:sp>
    </p:spTree>
    <p:extLst>
      <p:ext uri="{BB962C8B-B14F-4D97-AF65-F5344CB8AC3E}">
        <p14:creationId xmlns:p14="http://schemas.microsoft.com/office/powerpoint/2010/main" val="2921051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588939" y="137378"/>
            <a:ext cx="7134551" cy="945904"/>
          </a:xfr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lvl="0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Что сейчас актуально?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5816B91-ADE2-4493-9A94-FC00189A7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06" y="1215529"/>
            <a:ext cx="8087187" cy="276623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6C0D3B-2E8B-4406-8681-D7C40085E796}"/>
              </a:ext>
            </a:extLst>
          </p:cNvPr>
          <p:cNvSpPr txBox="1"/>
          <p:nvPr/>
        </p:nvSpPr>
        <p:spPr>
          <a:xfrm>
            <a:off x="528406" y="4028501"/>
            <a:ext cx="8087187" cy="330506"/>
          </a:xfrm>
          <a:prstGeom prst="rect">
            <a:avLst/>
          </a:prstGeom>
        </p:spPr>
        <p:txBody>
          <a:bodyPr vert="horz" wrap="square" lIns="36000" tIns="36000" rIns="36000" bIns="36000" rtlCol="0">
            <a:noAutofit/>
          </a:bodyPr>
          <a:lstStyle/>
          <a:p>
            <a:pPr marL="0" marR="0" indent="0" algn="l" defTabSz="1105557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1400" dirty="0"/>
              <a:t>Схема различий последних версий </a:t>
            </a:r>
            <a:r>
              <a:rPr lang="en-US" sz="1400" dirty="0" err="1"/>
              <a:t>Simd</a:t>
            </a:r>
            <a:r>
              <a:rPr lang="ru-RU" sz="1400" dirty="0"/>
              <a:t>.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8FD46EC-E688-47ED-A5DC-F74FFF99300D}"/>
              </a:ext>
            </a:extLst>
          </p:cNvPr>
          <p:cNvSpPr/>
          <p:nvPr/>
        </p:nvSpPr>
        <p:spPr>
          <a:xfrm>
            <a:off x="4480193" y="2027104"/>
            <a:ext cx="2177667" cy="462708"/>
          </a:xfrm>
          <a:prstGeom prst="rect">
            <a:avLst/>
          </a:prstGeom>
          <a:solidFill>
            <a:srgbClr val="FFC600">
              <a:alpha val="49020"/>
            </a:srgbClr>
          </a:solidFill>
          <a:ln w="12700">
            <a:miter lim="400000"/>
          </a:ln>
        </p:spPr>
        <p:txBody>
          <a:bodyPr lIns="108000" tIns="108000" rIns="36000" bIns="36000" rtlCol="0" anchor="t" anchorCtr="0"/>
          <a:lstStyle/>
          <a:p>
            <a:pPr marL="0" marR="0" indent="0" algn="l" defTabSz="11055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sz="1200" b="1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C8D8646-29B7-4E7B-935D-465C1DBC92BE}"/>
              </a:ext>
            </a:extLst>
          </p:cNvPr>
          <p:cNvSpPr/>
          <p:nvPr/>
        </p:nvSpPr>
        <p:spPr>
          <a:xfrm>
            <a:off x="4480193" y="2489812"/>
            <a:ext cx="2151961" cy="1068636"/>
          </a:xfrm>
          <a:prstGeom prst="rect">
            <a:avLst/>
          </a:prstGeom>
          <a:solidFill>
            <a:srgbClr val="FFC600">
              <a:alpha val="49020"/>
            </a:srgbClr>
          </a:solidFill>
          <a:ln w="12700">
            <a:miter lim="400000"/>
          </a:ln>
        </p:spPr>
        <p:txBody>
          <a:bodyPr lIns="108000" tIns="108000" rIns="36000" bIns="36000" rtlCol="0" anchor="t" anchorCtr="0"/>
          <a:lstStyle/>
          <a:p>
            <a:pPr marL="0" marR="0" indent="0" algn="l" defTabSz="11055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sz="1200" b="1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9D377F3-EF85-4551-9F3B-4AE39890FC90}"/>
              </a:ext>
            </a:extLst>
          </p:cNvPr>
          <p:cNvSpPr/>
          <p:nvPr/>
        </p:nvSpPr>
        <p:spPr>
          <a:xfrm>
            <a:off x="6714781" y="2622058"/>
            <a:ext cx="1837981" cy="983131"/>
          </a:xfrm>
          <a:prstGeom prst="rect">
            <a:avLst/>
          </a:prstGeom>
          <a:solidFill>
            <a:srgbClr val="FFC600">
              <a:alpha val="49020"/>
            </a:srgbClr>
          </a:solidFill>
          <a:ln w="12700">
            <a:miter lim="400000"/>
          </a:ln>
        </p:spPr>
        <p:txBody>
          <a:bodyPr lIns="108000" tIns="108000" rIns="36000" bIns="36000" rtlCol="0" anchor="t" anchorCtr="0"/>
          <a:lstStyle/>
          <a:p>
            <a:pPr marL="0" marR="0" indent="0" algn="l" defTabSz="11055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sz="1200" b="1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2CE2947-E136-4D60-A569-BFEE88E05281}"/>
              </a:ext>
            </a:extLst>
          </p:cNvPr>
          <p:cNvSpPr/>
          <p:nvPr/>
        </p:nvSpPr>
        <p:spPr>
          <a:xfrm>
            <a:off x="6714781" y="2027103"/>
            <a:ext cx="1837981" cy="462708"/>
          </a:xfrm>
          <a:prstGeom prst="rect">
            <a:avLst/>
          </a:prstGeom>
          <a:solidFill>
            <a:srgbClr val="FFC600">
              <a:alpha val="49020"/>
            </a:srgbClr>
          </a:solidFill>
          <a:ln w="12700">
            <a:miter lim="400000"/>
          </a:ln>
        </p:spPr>
        <p:txBody>
          <a:bodyPr lIns="108000" tIns="108000" rIns="36000" bIns="36000" rtlCol="0" anchor="t" anchorCtr="0"/>
          <a:lstStyle/>
          <a:p>
            <a:pPr marL="0" marR="0" indent="0" algn="l" defTabSz="110555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sz="1200" b="1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WF_theme">
  <a:themeElements>
    <a:clrScheme name="Custom 2">
      <a:dk1>
        <a:sysClr val="windowText" lastClr="000000"/>
      </a:dk1>
      <a:lt1>
        <a:sysClr val="window" lastClr="FFFFFF"/>
      </a:lt1>
      <a:dk2>
        <a:srgbClr val="7F7F7F"/>
      </a:dk2>
      <a:lt2>
        <a:srgbClr val="D8D8D8"/>
      </a:lt2>
      <a:accent1>
        <a:srgbClr val="CC3B03"/>
      </a:accent1>
      <a:accent2>
        <a:srgbClr val="EC6626"/>
      </a:accent2>
      <a:accent3>
        <a:srgbClr val="96BACC"/>
      </a:accent3>
      <a:accent4>
        <a:srgbClr val="4ABFBF"/>
      </a:accent4>
      <a:accent5>
        <a:srgbClr val="FFC700"/>
      </a:accent5>
      <a:accent6>
        <a:srgbClr val="EC6385"/>
      </a:accent6>
      <a:hlink>
        <a:srgbClr val="45A0D9"/>
      </a:hlink>
      <a:folHlink>
        <a:srgbClr val="0063A6"/>
      </a:folHlink>
    </a:clrScheme>
    <a:fontScheme name="RuPost">
      <a:majorFont>
        <a:latin typeface="PT Astra Fact"/>
        <a:ea typeface=""/>
        <a:cs typeface=""/>
      </a:majorFont>
      <a:minorFont>
        <a:latin typeface="PT Astra Fac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>
          <a:miter lim="400000"/>
        </a:ln>
      </a:spPr>
      <a:bodyPr lIns="108000" tIns="108000" rIns="36000" bIns="36000" anchor="t" anchorCtr="0"/>
      <a:lstStyle>
        <a:defPPr marL="0" marR="0" indent="0" algn="l" defTabSz="1105557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sz="1200" b="1" dirty="0"/>
        </a:defPPr>
      </a:lstStyle>
    </a:spDef>
    <a:lnDef>
      <a:spPr>
        <a:ln w="317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36000" tIns="36000" rIns="36000" bIns="36000" rtlCol="0">
        <a:noAutofit/>
      </a:bodyPr>
      <a:lstStyle>
        <a:defPPr marL="0" marR="0" indent="0" algn="l" defTabSz="1105557" rtl="0" eaLnBrk="1" fontAlgn="auto" latinLnBrk="0" hangingPunct="1">
          <a:lnSpc>
            <a:spcPct val="120000"/>
          </a:lnSpc>
          <a:spcBef>
            <a:spcPts val="0"/>
          </a:spcBef>
          <a:spcAft>
            <a:spcPts val="600"/>
          </a:spcAft>
          <a:buClrTx/>
          <a:buSzTx/>
          <a:buFontTx/>
          <a:buNone/>
          <a:tabLst/>
          <a:defRPr sz="1400" dirty="0" smtClean="0"/>
        </a:defPPr>
      </a:lstStyle>
    </a:txDef>
  </a:objectDefaults>
  <a:extraClrSchemeLst/>
  <a:custClrLst>
    <a:custClr name="Green 7">
      <a:srgbClr val="2C5234"/>
    </a:custClr>
    <a:custClr name="Green 6">
      <a:srgbClr val="046A38"/>
    </a:custClr>
    <a:custClr name="Green 5">
      <a:srgbClr val="009A44"/>
    </a:custClr>
    <a:custClr name="Green 4">
      <a:srgbClr val="43B02A"/>
    </a:custClr>
    <a:custClr name="Deloitte Green">
      <a:srgbClr val="86BC25"/>
    </a:custClr>
    <a:custClr name="Green 2">
      <a:srgbClr val="C4D600"/>
    </a:custClr>
    <a:custClr name="Green 1">
      <a:srgbClr val="E3E48D"/>
    </a:custClr>
    <a:custClr name="Teal 7">
      <a:srgbClr val="004F59"/>
    </a:custClr>
    <a:custClr name="Teal 6">
      <a:srgbClr val="007680"/>
    </a:custClr>
    <a:custClr name="Teal 5">
      <a:srgbClr val="0097A9"/>
    </a:custClr>
    <a:custClr name="Teal 4">
      <a:srgbClr val="00ABAB"/>
    </a:custClr>
    <a:custClr name="Teal 3">
      <a:srgbClr val="6FC2B4"/>
    </a:custClr>
    <a:custClr name="Teal 2">
      <a:srgbClr val="9DD4CF"/>
    </a:custClr>
    <a:custClr name="Teal 1">
      <a:srgbClr val="DDEFE8"/>
    </a:custClr>
    <a:custClr name="Blue 7">
      <a:srgbClr val="041E42"/>
    </a:custClr>
    <a:custClr name="Blue 6">
      <a:srgbClr val="012169"/>
    </a:custClr>
    <a:custClr name="Blue 5">
      <a:srgbClr val="005587"/>
    </a:custClr>
    <a:custClr name="Blue 4">
      <a:srgbClr val="0076A8"/>
    </a:custClr>
    <a:custClr name="Blue 3">
      <a:srgbClr val="00A3E0"/>
    </a:custClr>
    <a:custClr name="Blue 2">
      <a:srgbClr val="62B5E5"/>
    </a:custClr>
    <a:custClr name="Blue 1">
      <a:srgbClr val="A0DCFF"/>
    </a:custClr>
    <a:custClr name="Cool Gray 11">
      <a:srgbClr val="53565A"/>
    </a:custClr>
    <a:custClr name="Cool Gray 10">
      <a:srgbClr val="63666A"/>
    </a:custClr>
    <a:custClr name="Cool Gray 9">
      <a:srgbClr val="75787B"/>
    </a:custClr>
    <a:custClr name="Cool Gray 7">
      <a:srgbClr val="97999B"/>
    </a:custClr>
    <a:custClr name="Cool Gray 6">
      <a:srgbClr val="A7A8AA"/>
    </a:custClr>
    <a:custClr name="Cool Gray 4">
      <a:srgbClr val="BBBCBC"/>
    </a:custClr>
    <a:custClr name="Cool Gray 2">
      <a:srgbClr val="D0D0CE"/>
    </a:custClr>
    <a:custClr name="White">
      <a:srgbClr val="FFFFFF"/>
    </a:custClr>
    <a:custClr name="Black">
      <a:srgbClr val="000000"/>
    </a:custClr>
    <a:custClr name="Red">
      <a:srgbClr val="DA291C"/>
    </a:custClr>
    <a:custClr name="Orange">
      <a:srgbClr val="ED8B00"/>
    </a:custClr>
    <a:custClr name="Yellow">
      <a:srgbClr val="FFCD00"/>
    </a:custClr>
  </a:custClrLst>
  <a:extLst>
    <a:ext uri="{05A4C25C-085E-4340-85A3-A5531E510DB2}">
      <thm15:themeFamily xmlns:thm15="http://schemas.microsoft.com/office/thememl/2012/main" name="WF_theme" id="{9299D297-BF03-46D6-98B7-945B0C98F9D0}" vid="{DBD48A78-F9B8-4E9B-A2A2-7B45AE05423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</Template>
  <TotalTime>8068</TotalTime>
  <Words>8494</Words>
  <Application>Microsoft Office PowerPoint</Application>
  <PresentationFormat>Экран (16:9)</PresentationFormat>
  <Paragraphs>872</Paragraphs>
  <Slides>42</Slides>
  <Notes>41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49" baseType="lpstr">
      <vt:lpstr>PT Astra Fact</vt:lpstr>
      <vt:lpstr>Wingdings</vt:lpstr>
      <vt:lpstr>Consolas</vt:lpstr>
      <vt:lpstr>Verdana</vt:lpstr>
      <vt:lpstr>Arial</vt:lpstr>
      <vt:lpstr>WF_theme</vt:lpstr>
      <vt:lpstr>think-cell Slide</vt:lpstr>
      <vt:lpstr>Оптимизация производительности Postgres с применением векторной обработки массивов данных</vt:lpstr>
      <vt:lpstr>Подготовка окружения.</vt:lpstr>
      <vt:lpstr>Обо мне</vt:lpstr>
      <vt:lpstr>Цели и путевая карта выступления</vt:lpstr>
      <vt:lpstr>Идеологии (SIMD) и (SISD)</vt:lpstr>
      <vt:lpstr>Как всё начиналось?</vt:lpstr>
      <vt:lpstr>Версии SIMD и их отличия</vt:lpstr>
      <vt:lpstr>Что умеет SIMD от MMX к AVX</vt:lpstr>
      <vt:lpstr>Что сейчас актуально?</vt:lpstr>
      <vt:lpstr>С чего начать</vt:lpstr>
      <vt:lpstr>Доступность SIMD</vt:lpstr>
      <vt:lpstr>Доступность SIMD</vt:lpstr>
      <vt:lpstr>Как подключить</vt:lpstr>
      <vt:lpstr>Типы данных</vt:lpstr>
      <vt:lpstr>Установка вектора</vt:lpstr>
      <vt:lpstr>Выравнивание это важно</vt:lpstr>
      <vt:lpstr>Нумерация в векторе</vt:lpstr>
      <vt:lpstr>Вывод вектора</vt:lpstr>
      <vt:lpstr>Простые операции</vt:lpstr>
      <vt:lpstr>Поиск максимального значения</vt:lpstr>
      <vt:lpstr>Поиск максимального значения SISD</vt:lpstr>
      <vt:lpstr>Поиск максимального значения SIMD</vt:lpstr>
      <vt:lpstr>Сравнение производительности</vt:lpstr>
      <vt:lpstr>Векторизуем поиск</vt:lpstr>
      <vt:lpstr>Работа с маской </vt:lpstr>
      <vt:lpstr>Результаты Find</vt:lpstr>
      <vt:lpstr>Оптимизации компилятора -03 –mavx2</vt:lpstr>
      <vt:lpstr>Где же наш % прироста производительности?</vt:lpstr>
      <vt:lpstr>А что уже есть в PostgreSQL? </vt:lpstr>
      <vt:lpstr>И для чего используется simd.h в Postgres?</vt:lpstr>
      <vt:lpstr>Что можно добавить?</vt:lpstr>
      <vt:lpstr>Сортирующие сети</vt:lpstr>
      <vt:lpstr>Битонная сортировка (Bitonic sort)</vt:lpstr>
      <vt:lpstr>Векторная сортировка (Перестановки)</vt:lpstr>
      <vt:lpstr>Векторная сортировка (Маски смешения)</vt:lpstr>
      <vt:lpstr>Векторная сортировка (Компаратор)</vt:lpstr>
      <vt:lpstr>Векторная сортировка (основная функция)</vt:lpstr>
      <vt:lpstr>Сравнение производительности</vt:lpstr>
      <vt:lpstr>Сравнение производительности (дополнительный пример)</vt:lpstr>
      <vt:lpstr>Два мира.</vt:lpstr>
      <vt:lpstr>Секция Q&amp;A</vt:lpstr>
      <vt:lpstr>Мы ищем таланты!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Что нужно начинающему разработчику PostgreSQL?</dc:title>
  <dc:creator>S B</dc:creator>
  <cp:lastModifiedBy>BuggAi</cp:lastModifiedBy>
  <cp:revision>63</cp:revision>
  <dcterms:modified xsi:type="dcterms:W3CDTF">2024-09-14T16:08:30Z</dcterms:modified>
</cp:coreProperties>
</file>